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7" r:id="rId2"/>
    <p:sldId id="266" r:id="rId3"/>
    <p:sldId id="796" r:id="rId4"/>
    <p:sldId id="760" r:id="rId5"/>
    <p:sldId id="763" r:id="rId6"/>
    <p:sldId id="770" r:id="rId7"/>
    <p:sldId id="783" r:id="rId8"/>
    <p:sldId id="7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94"/>
    <p:restoredTop sz="9451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82140-18F8-E942-B964-702951766DA8}" type="datetimeFigureOut">
              <a:rPr lang="en-US" smtClean="0"/>
              <a:t>9/30/21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31D37E-30A9-2646-BD19-0566085C1F7B}" type="slidenum">
              <a:rPr lang="en-US" smtClean="0"/>
              <a:t>‹#›</a:t>
            </a:fld>
            <a:endParaRPr lang="en-US"/>
          </a:p>
        </p:txBody>
      </p:sp>
    </p:spTree>
    <p:extLst>
      <p:ext uri="{BB962C8B-B14F-4D97-AF65-F5344CB8AC3E}">
        <p14:creationId xmlns:p14="http://schemas.microsoft.com/office/powerpoint/2010/main" val="4155928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F8F92-D794-FD4B-970A-4C6C45406C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BF8856-39CA-DB41-814A-566AAE4EA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BF615A-3382-1943-BE47-7E128BEFAF47}"/>
              </a:ext>
            </a:extLst>
          </p:cNvPr>
          <p:cNvSpPr>
            <a:spLocks noGrp="1"/>
          </p:cNvSpPr>
          <p:nvPr>
            <p:ph type="dt" sz="half" idx="10"/>
          </p:nvPr>
        </p:nvSpPr>
        <p:spPr/>
        <p:txBody>
          <a:bodyPr/>
          <a:lstStyle/>
          <a:p>
            <a:fld id="{B97B8BFD-828F-6148-BF8F-27DE21A8738E}" type="datetime1">
              <a:rPr lang="en-US" smtClean="0"/>
              <a:t>9/30/21</a:t>
            </a:fld>
            <a:endParaRPr lang="en-US"/>
          </a:p>
        </p:txBody>
      </p:sp>
      <p:sp>
        <p:nvSpPr>
          <p:cNvPr id="5" name="Footer Placeholder 4">
            <a:extLst>
              <a:ext uri="{FF2B5EF4-FFF2-40B4-BE49-F238E27FC236}">
                <a16:creationId xmlns:a16="http://schemas.microsoft.com/office/drawing/2014/main" id="{748701C4-C777-FA42-A144-0B4D708CD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30A02-6B0F-FA44-BA30-A71C3C97958D}"/>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271553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E076-B205-B64D-9BA9-457F7736A9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3972DD-54B7-EB47-B387-0A8C3ED7B6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E8183-ECD6-FE45-B41D-93B3EDD9603A}"/>
              </a:ext>
            </a:extLst>
          </p:cNvPr>
          <p:cNvSpPr>
            <a:spLocks noGrp="1"/>
          </p:cNvSpPr>
          <p:nvPr>
            <p:ph type="dt" sz="half" idx="10"/>
          </p:nvPr>
        </p:nvSpPr>
        <p:spPr/>
        <p:txBody>
          <a:bodyPr/>
          <a:lstStyle/>
          <a:p>
            <a:fld id="{10FF3735-AD49-0041-82CE-1382A2992203}" type="datetime1">
              <a:rPr lang="en-US" smtClean="0"/>
              <a:t>9/30/21</a:t>
            </a:fld>
            <a:endParaRPr lang="en-US"/>
          </a:p>
        </p:txBody>
      </p:sp>
      <p:sp>
        <p:nvSpPr>
          <p:cNvPr id="5" name="Footer Placeholder 4">
            <a:extLst>
              <a:ext uri="{FF2B5EF4-FFF2-40B4-BE49-F238E27FC236}">
                <a16:creationId xmlns:a16="http://schemas.microsoft.com/office/drawing/2014/main" id="{AE0CE770-885D-764A-8583-547FA9BDA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0A5B3-99BF-0A4A-A5EA-70184E4159F7}"/>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22814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D3FD1-B3B7-2940-836F-10C1FA6DED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3A32CD-6EC1-514C-BB55-8E1E0101E8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ACCA2-5252-4546-B994-0CF2B7773BC9}"/>
              </a:ext>
            </a:extLst>
          </p:cNvPr>
          <p:cNvSpPr>
            <a:spLocks noGrp="1"/>
          </p:cNvSpPr>
          <p:nvPr>
            <p:ph type="dt" sz="half" idx="10"/>
          </p:nvPr>
        </p:nvSpPr>
        <p:spPr/>
        <p:txBody>
          <a:bodyPr/>
          <a:lstStyle/>
          <a:p>
            <a:fld id="{35111FC4-9D04-7740-A6F4-C039268772C5}" type="datetime1">
              <a:rPr lang="en-US" smtClean="0"/>
              <a:t>9/30/21</a:t>
            </a:fld>
            <a:endParaRPr lang="en-US"/>
          </a:p>
        </p:txBody>
      </p:sp>
      <p:sp>
        <p:nvSpPr>
          <p:cNvPr id="5" name="Footer Placeholder 4">
            <a:extLst>
              <a:ext uri="{FF2B5EF4-FFF2-40B4-BE49-F238E27FC236}">
                <a16:creationId xmlns:a16="http://schemas.microsoft.com/office/drawing/2014/main" id="{E1CC52ED-012B-2C41-A526-B99C996EE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5CE091-E78F-F847-875E-A0BBB6FAE4A0}"/>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2433773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66FC8AF-BC61-4FE4-B823-38E6611D6826}"/>
              </a:ext>
            </a:extLst>
          </p:cNvPr>
          <p:cNvSpPr>
            <a:spLocks noGrp="1"/>
          </p:cNvSpPr>
          <p:nvPr>
            <p:ph type="pic" sz="quarter" idx="10"/>
          </p:nvPr>
        </p:nvSpPr>
        <p:spPr>
          <a:xfrm>
            <a:off x="779364" y="4209106"/>
            <a:ext cx="5127585" cy="2022669"/>
          </a:xfrm>
          <a:custGeom>
            <a:avLst/>
            <a:gdLst>
              <a:gd name="connsiteX0" fmla="*/ 0 w 5127585"/>
              <a:gd name="connsiteY0" fmla="*/ 0 h 2022669"/>
              <a:gd name="connsiteX1" fmla="*/ 5127585 w 5127585"/>
              <a:gd name="connsiteY1" fmla="*/ 0 h 2022669"/>
              <a:gd name="connsiteX2" fmla="*/ 5127585 w 5127585"/>
              <a:gd name="connsiteY2" fmla="*/ 2022669 h 2022669"/>
              <a:gd name="connsiteX3" fmla="*/ 0 w 5127585"/>
              <a:gd name="connsiteY3" fmla="*/ 2022669 h 2022669"/>
            </a:gdLst>
            <a:ahLst/>
            <a:cxnLst>
              <a:cxn ang="0">
                <a:pos x="connsiteX0" y="connsiteY0"/>
              </a:cxn>
              <a:cxn ang="0">
                <a:pos x="connsiteX1" y="connsiteY1"/>
              </a:cxn>
              <a:cxn ang="0">
                <a:pos x="connsiteX2" y="connsiteY2"/>
              </a:cxn>
              <a:cxn ang="0">
                <a:pos x="connsiteX3" y="connsiteY3"/>
              </a:cxn>
            </a:cxnLst>
            <a:rect l="l" t="t" r="r" b="b"/>
            <a:pathLst>
              <a:path w="5127585" h="2022669">
                <a:moveTo>
                  <a:pt x="0" y="0"/>
                </a:moveTo>
                <a:lnTo>
                  <a:pt x="5127585" y="0"/>
                </a:lnTo>
                <a:lnTo>
                  <a:pt x="5127585" y="2022669"/>
                </a:lnTo>
                <a:lnTo>
                  <a:pt x="0" y="2022669"/>
                </a:lnTo>
                <a:close/>
              </a:path>
            </a:pathLst>
          </a:custGeom>
          <a:pattFill prst="pct20">
            <a:fgClr>
              <a:schemeClr val="accent1"/>
            </a:fgClr>
            <a:bgClr>
              <a:schemeClr val="bg1"/>
            </a:bgClr>
          </a:pattFill>
        </p:spPr>
        <p:txBody>
          <a:bodyPr wrap="square" anchor="ctr">
            <a:noAutofit/>
          </a:bodyPr>
          <a:lstStyle>
            <a:lvl1pPr marL="0" indent="0" algn="ctr">
              <a:buNone/>
              <a:defRPr sz="1400"/>
            </a:lvl1pPr>
          </a:lstStyle>
          <a:p>
            <a:endParaRPr lang="en-ID"/>
          </a:p>
        </p:txBody>
      </p:sp>
      <p:sp>
        <p:nvSpPr>
          <p:cNvPr id="8" name="Picture Placeholder 7">
            <a:extLst>
              <a:ext uri="{FF2B5EF4-FFF2-40B4-BE49-F238E27FC236}">
                <a16:creationId xmlns:a16="http://schemas.microsoft.com/office/drawing/2014/main" id="{B1FF11A5-5BA7-4F2C-82D0-E5F0DFEF7140}"/>
              </a:ext>
            </a:extLst>
          </p:cNvPr>
          <p:cNvSpPr>
            <a:spLocks noGrp="1"/>
          </p:cNvSpPr>
          <p:nvPr>
            <p:ph type="pic" sz="quarter" idx="11"/>
          </p:nvPr>
        </p:nvSpPr>
        <p:spPr>
          <a:xfrm>
            <a:off x="6285055" y="1"/>
            <a:ext cx="4677586" cy="6231774"/>
          </a:xfrm>
          <a:custGeom>
            <a:avLst/>
            <a:gdLst>
              <a:gd name="connsiteX0" fmla="*/ 0 w 5127585"/>
              <a:gd name="connsiteY0" fmla="*/ 0 h 6231774"/>
              <a:gd name="connsiteX1" fmla="*/ 5127585 w 5127585"/>
              <a:gd name="connsiteY1" fmla="*/ 0 h 6231774"/>
              <a:gd name="connsiteX2" fmla="*/ 5127585 w 5127585"/>
              <a:gd name="connsiteY2" fmla="*/ 6231774 h 6231774"/>
              <a:gd name="connsiteX3" fmla="*/ 0 w 5127585"/>
              <a:gd name="connsiteY3" fmla="*/ 6231774 h 6231774"/>
            </a:gdLst>
            <a:ahLst/>
            <a:cxnLst>
              <a:cxn ang="0">
                <a:pos x="connsiteX0" y="connsiteY0"/>
              </a:cxn>
              <a:cxn ang="0">
                <a:pos x="connsiteX1" y="connsiteY1"/>
              </a:cxn>
              <a:cxn ang="0">
                <a:pos x="connsiteX2" y="connsiteY2"/>
              </a:cxn>
              <a:cxn ang="0">
                <a:pos x="connsiteX3" y="connsiteY3"/>
              </a:cxn>
            </a:cxnLst>
            <a:rect l="l" t="t" r="r" b="b"/>
            <a:pathLst>
              <a:path w="5127585" h="6231774">
                <a:moveTo>
                  <a:pt x="0" y="0"/>
                </a:moveTo>
                <a:lnTo>
                  <a:pt x="5127585" y="0"/>
                </a:lnTo>
                <a:lnTo>
                  <a:pt x="5127585" y="6231774"/>
                </a:lnTo>
                <a:lnTo>
                  <a:pt x="0" y="6231774"/>
                </a:lnTo>
                <a:close/>
              </a:path>
            </a:pathLst>
          </a:custGeom>
          <a:pattFill prst="pct25">
            <a:fgClr>
              <a:schemeClr val="accent1"/>
            </a:fgClr>
            <a:bgClr>
              <a:schemeClr val="bg1"/>
            </a:bgClr>
          </a:pattFill>
        </p:spPr>
        <p:txBody>
          <a:bodyPr wrap="square" anchor="ctr">
            <a:noAutofit/>
          </a:bodyPr>
          <a:lstStyle>
            <a:lvl1pPr marL="0" indent="0" algn="ctr">
              <a:buNone/>
              <a:defRPr sz="1400"/>
            </a:lvl1pPr>
          </a:lstStyle>
          <a:p>
            <a:endParaRPr lang="en-ID"/>
          </a:p>
        </p:txBody>
      </p:sp>
    </p:spTree>
    <p:extLst>
      <p:ext uri="{BB962C8B-B14F-4D97-AF65-F5344CB8AC3E}">
        <p14:creationId xmlns:p14="http://schemas.microsoft.com/office/powerpoint/2010/main" val="3291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4EAFE6E-902B-4BB8-8218-680BA150D871}"/>
              </a:ext>
            </a:extLst>
          </p:cNvPr>
          <p:cNvSpPr>
            <a:spLocks noGrp="1"/>
          </p:cNvSpPr>
          <p:nvPr>
            <p:ph type="pic" sz="quarter" idx="10"/>
          </p:nvPr>
        </p:nvSpPr>
        <p:spPr>
          <a:xfrm>
            <a:off x="0" y="0"/>
            <a:ext cx="11574684" cy="6858000"/>
          </a:xfrm>
          <a:custGeom>
            <a:avLst/>
            <a:gdLst>
              <a:gd name="connsiteX0" fmla="*/ 0 w 11563109"/>
              <a:gd name="connsiteY0" fmla="*/ 0 h 6858000"/>
              <a:gd name="connsiteX1" fmla="*/ 11563109 w 11563109"/>
              <a:gd name="connsiteY1" fmla="*/ 0 h 6858000"/>
              <a:gd name="connsiteX2" fmla="*/ 11563109 w 11563109"/>
              <a:gd name="connsiteY2" fmla="*/ 6858000 h 6858000"/>
              <a:gd name="connsiteX3" fmla="*/ 0 w 1156310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563109" h="6858000">
                <a:moveTo>
                  <a:pt x="0" y="0"/>
                </a:moveTo>
                <a:lnTo>
                  <a:pt x="11563109" y="0"/>
                </a:lnTo>
                <a:lnTo>
                  <a:pt x="11563109" y="6858000"/>
                </a:lnTo>
                <a:lnTo>
                  <a:pt x="0" y="6858000"/>
                </a:lnTo>
                <a:close/>
              </a:path>
            </a:pathLst>
          </a:custGeom>
          <a:pattFill prst="pct25">
            <a:fgClr>
              <a:schemeClr val="accent1"/>
            </a:fgClr>
            <a:bgClr>
              <a:schemeClr val="bg1"/>
            </a:bgClr>
          </a:pattFill>
        </p:spPr>
        <p:txBody>
          <a:bodyPr wrap="square" anchor="ctr">
            <a:noAutofit/>
          </a:bodyPr>
          <a:lstStyle>
            <a:lvl1pPr marL="0" indent="0" algn="ctr">
              <a:buNone/>
              <a:defRPr sz="1400"/>
            </a:lvl1pPr>
          </a:lstStyle>
          <a:p>
            <a:endParaRPr lang="en-ID"/>
          </a:p>
        </p:txBody>
      </p:sp>
    </p:spTree>
    <p:extLst>
      <p:ext uri="{BB962C8B-B14F-4D97-AF65-F5344CB8AC3E}">
        <p14:creationId xmlns:p14="http://schemas.microsoft.com/office/powerpoint/2010/main" val="184590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C5B3-0BC6-B84B-AF6F-2BEAEFC36D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6EE8FD-D389-564E-B8A0-162224D296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BF07A-3F19-FC4E-8B59-F05D1FC147CE}"/>
              </a:ext>
            </a:extLst>
          </p:cNvPr>
          <p:cNvSpPr>
            <a:spLocks noGrp="1"/>
          </p:cNvSpPr>
          <p:nvPr>
            <p:ph type="dt" sz="half" idx="10"/>
          </p:nvPr>
        </p:nvSpPr>
        <p:spPr/>
        <p:txBody>
          <a:bodyPr/>
          <a:lstStyle/>
          <a:p>
            <a:fld id="{6382025C-5F1E-1F4A-AEEB-0F51D4F66BDE}" type="datetime1">
              <a:rPr lang="en-US" smtClean="0"/>
              <a:t>9/30/21</a:t>
            </a:fld>
            <a:endParaRPr lang="en-US"/>
          </a:p>
        </p:txBody>
      </p:sp>
      <p:sp>
        <p:nvSpPr>
          <p:cNvPr id="5" name="Footer Placeholder 4">
            <a:extLst>
              <a:ext uri="{FF2B5EF4-FFF2-40B4-BE49-F238E27FC236}">
                <a16:creationId xmlns:a16="http://schemas.microsoft.com/office/drawing/2014/main" id="{0028E1CF-3A20-9548-BEB2-BB53509C37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7A47C-C5E7-7247-B5F4-92916F263FFB}"/>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199613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7204-72AC-5743-BA25-6D1288F650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E0CF35-AF68-434D-9876-CFFC2F53BA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90BEE-3535-3642-997B-31092C271A54}"/>
              </a:ext>
            </a:extLst>
          </p:cNvPr>
          <p:cNvSpPr>
            <a:spLocks noGrp="1"/>
          </p:cNvSpPr>
          <p:nvPr>
            <p:ph type="dt" sz="half" idx="10"/>
          </p:nvPr>
        </p:nvSpPr>
        <p:spPr/>
        <p:txBody>
          <a:bodyPr/>
          <a:lstStyle/>
          <a:p>
            <a:fld id="{32B261FF-E237-9F46-8629-7F893D4F3EA1}" type="datetime1">
              <a:rPr lang="en-US" smtClean="0"/>
              <a:t>9/30/21</a:t>
            </a:fld>
            <a:endParaRPr lang="en-US"/>
          </a:p>
        </p:txBody>
      </p:sp>
      <p:sp>
        <p:nvSpPr>
          <p:cNvPr id="5" name="Footer Placeholder 4">
            <a:extLst>
              <a:ext uri="{FF2B5EF4-FFF2-40B4-BE49-F238E27FC236}">
                <a16:creationId xmlns:a16="http://schemas.microsoft.com/office/drawing/2014/main" id="{54E76E73-89E6-F840-90A6-E92490582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7EEE7-E6EB-3847-8045-1DE5667CC098}"/>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221435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91B62-2617-DD4A-9260-CA6F7BCAE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836B7-BBD0-2F41-8FA8-F76FE0ECA0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7FFC64-830F-D24C-92D0-5FFE32837D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E8974B-B026-E243-AC8D-51049B7090DE}"/>
              </a:ext>
            </a:extLst>
          </p:cNvPr>
          <p:cNvSpPr>
            <a:spLocks noGrp="1"/>
          </p:cNvSpPr>
          <p:nvPr>
            <p:ph type="dt" sz="half" idx="10"/>
          </p:nvPr>
        </p:nvSpPr>
        <p:spPr/>
        <p:txBody>
          <a:bodyPr/>
          <a:lstStyle/>
          <a:p>
            <a:fld id="{D9A348D7-F5E3-294A-9D67-CDEC89968246}" type="datetime1">
              <a:rPr lang="en-US" smtClean="0"/>
              <a:t>9/30/21</a:t>
            </a:fld>
            <a:endParaRPr lang="en-US"/>
          </a:p>
        </p:txBody>
      </p:sp>
      <p:sp>
        <p:nvSpPr>
          <p:cNvPr id="6" name="Footer Placeholder 5">
            <a:extLst>
              <a:ext uri="{FF2B5EF4-FFF2-40B4-BE49-F238E27FC236}">
                <a16:creationId xmlns:a16="http://schemas.microsoft.com/office/drawing/2014/main" id="{CB22EDE6-06BD-9344-9037-D5FBBC11C7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D2726-C3A8-0B40-BD8C-8AA6CAD4DC21}"/>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3830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6424E-1AE8-694E-8ACD-D1490DF82F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AD0683-297C-1041-BC79-4C9A1BAE3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13B626-4100-C945-97A8-04271120AE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45F375-0242-394D-97CC-33D1A731C3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1D72ED-0832-7945-9ACE-6E5725B908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BE90A6-0D4B-B24D-B8B2-F9E29A84CF4B}"/>
              </a:ext>
            </a:extLst>
          </p:cNvPr>
          <p:cNvSpPr>
            <a:spLocks noGrp="1"/>
          </p:cNvSpPr>
          <p:nvPr>
            <p:ph type="dt" sz="half" idx="10"/>
          </p:nvPr>
        </p:nvSpPr>
        <p:spPr/>
        <p:txBody>
          <a:bodyPr/>
          <a:lstStyle/>
          <a:p>
            <a:fld id="{B90B7635-E4F8-FA47-973A-277D6C2A37E6}" type="datetime1">
              <a:rPr lang="en-US" smtClean="0"/>
              <a:t>9/30/21</a:t>
            </a:fld>
            <a:endParaRPr lang="en-US"/>
          </a:p>
        </p:txBody>
      </p:sp>
      <p:sp>
        <p:nvSpPr>
          <p:cNvPr id="8" name="Footer Placeholder 7">
            <a:extLst>
              <a:ext uri="{FF2B5EF4-FFF2-40B4-BE49-F238E27FC236}">
                <a16:creationId xmlns:a16="http://schemas.microsoft.com/office/drawing/2014/main" id="{74534CDC-B4B5-6C4F-96CA-14474A4E00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E84F81-0AA8-8048-86BF-4F9A292BC391}"/>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308339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CAB5-DBC2-E04D-9201-D537229AEE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7CCE62-C883-1946-AFE0-7E4D5700DBA0}"/>
              </a:ext>
            </a:extLst>
          </p:cNvPr>
          <p:cNvSpPr>
            <a:spLocks noGrp="1"/>
          </p:cNvSpPr>
          <p:nvPr>
            <p:ph type="dt" sz="half" idx="10"/>
          </p:nvPr>
        </p:nvSpPr>
        <p:spPr/>
        <p:txBody>
          <a:bodyPr/>
          <a:lstStyle/>
          <a:p>
            <a:fld id="{F9BFC81A-82F1-5441-BCD9-EBB9A8ED397D}" type="datetime1">
              <a:rPr lang="en-US" smtClean="0"/>
              <a:t>9/30/21</a:t>
            </a:fld>
            <a:endParaRPr lang="en-US"/>
          </a:p>
        </p:txBody>
      </p:sp>
      <p:sp>
        <p:nvSpPr>
          <p:cNvPr id="4" name="Footer Placeholder 3">
            <a:extLst>
              <a:ext uri="{FF2B5EF4-FFF2-40B4-BE49-F238E27FC236}">
                <a16:creationId xmlns:a16="http://schemas.microsoft.com/office/drawing/2014/main" id="{CBDEBF5F-E322-2D40-9A33-43EFAB6035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628869-9442-6044-99E6-8632DB57EB0C}"/>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185125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F468D-1224-1E44-9DFE-B9F76F20D027}"/>
              </a:ext>
            </a:extLst>
          </p:cNvPr>
          <p:cNvSpPr>
            <a:spLocks noGrp="1"/>
          </p:cNvSpPr>
          <p:nvPr>
            <p:ph type="dt" sz="half" idx="10"/>
          </p:nvPr>
        </p:nvSpPr>
        <p:spPr/>
        <p:txBody>
          <a:bodyPr/>
          <a:lstStyle/>
          <a:p>
            <a:fld id="{90BDCC46-5CAD-FF47-B462-70F4ADD00239}" type="datetime1">
              <a:rPr lang="en-US" smtClean="0"/>
              <a:t>9/30/21</a:t>
            </a:fld>
            <a:endParaRPr lang="en-US"/>
          </a:p>
        </p:txBody>
      </p:sp>
      <p:sp>
        <p:nvSpPr>
          <p:cNvPr id="3" name="Footer Placeholder 2">
            <a:extLst>
              <a:ext uri="{FF2B5EF4-FFF2-40B4-BE49-F238E27FC236}">
                <a16:creationId xmlns:a16="http://schemas.microsoft.com/office/drawing/2014/main" id="{DF8D461D-787C-EC40-A291-0206F0E4B0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3D4E4-7212-C242-B062-204A62F057E7}"/>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360799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0A252-E45A-544A-AEC5-1A4DE94C3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5BCB7B-FDD4-784D-937C-9C7D118E6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5A0FDF-D7D4-9846-BAF1-653533C61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426374-A0D5-D249-B85B-9C2C772A8014}"/>
              </a:ext>
            </a:extLst>
          </p:cNvPr>
          <p:cNvSpPr>
            <a:spLocks noGrp="1"/>
          </p:cNvSpPr>
          <p:nvPr>
            <p:ph type="dt" sz="half" idx="10"/>
          </p:nvPr>
        </p:nvSpPr>
        <p:spPr/>
        <p:txBody>
          <a:bodyPr/>
          <a:lstStyle/>
          <a:p>
            <a:fld id="{3FCBB7A7-BC27-6845-8BAA-07EBB1114550}" type="datetime1">
              <a:rPr lang="en-US" smtClean="0"/>
              <a:t>9/30/21</a:t>
            </a:fld>
            <a:endParaRPr lang="en-US"/>
          </a:p>
        </p:txBody>
      </p:sp>
      <p:sp>
        <p:nvSpPr>
          <p:cNvPr id="6" name="Footer Placeholder 5">
            <a:extLst>
              <a:ext uri="{FF2B5EF4-FFF2-40B4-BE49-F238E27FC236}">
                <a16:creationId xmlns:a16="http://schemas.microsoft.com/office/drawing/2014/main" id="{F285FA28-CF33-984D-8FA2-E234F7070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7EFC4-CD27-F042-8C97-962D1D1E38AE}"/>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27763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DDE5-F073-8E41-9136-5FA833058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0608CE-3731-4C49-A1AC-7E55AFA56A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3AB920-ABE4-254E-A4A2-A347E60484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987ECB-D7D5-BF46-A124-D36ABCAB15F6}"/>
              </a:ext>
            </a:extLst>
          </p:cNvPr>
          <p:cNvSpPr>
            <a:spLocks noGrp="1"/>
          </p:cNvSpPr>
          <p:nvPr>
            <p:ph type="dt" sz="half" idx="10"/>
          </p:nvPr>
        </p:nvSpPr>
        <p:spPr/>
        <p:txBody>
          <a:bodyPr/>
          <a:lstStyle/>
          <a:p>
            <a:fld id="{5389A625-3DDE-0244-8852-C39EDFC1D4C8}" type="datetime1">
              <a:rPr lang="en-US" smtClean="0"/>
              <a:t>9/30/21</a:t>
            </a:fld>
            <a:endParaRPr lang="en-US"/>
          </a:p>
        </p:txBody>
      </p:sp>
      <p:sp>
        <p:nvSpPr>
          <p:cNvPr id="6" name="Footer Placeholder 5">
            <a:extLst>
              <a:ext uri="{FF2B5EF4-FFF2-40B4-BE49-F238E27FC236}">
                <a16:creationId xmlns:a16="http://schemas.microsoft.com/office/drawing/2014/main" id="{40718EDA-92E8-AA42-8387-8BE3D4CAF2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9D095-5FE2-E24F-BD33-8B60129078CB}"/>
              </a:ext>
            </a:extLst>
          </p:cNvPr>
          <p:cNvSpPr>
            <a:spLocks noGrp="1"/>
          </p:cNvSpPr>
          <p:nvPr>
            <p:ph type="sldNum" sz="quarter" idx="12"/>
          </p:nvPr>
        </p:nvSpPr>
        <p:spPr/>
        <p:txBody>
          <a:bodyPr/>
          <a:lstStyle/>
          <a:p>
            <a:fld id="{C85AE89E-055F-4A40-8597-B789B9AA2259}" type="slidenum">
              <a:rPr lang="en-US" smtClean="0"/>
              <a:t>‹#›</a:t>
            </a:fld>
            <a:endParaRPr lang="en-US"/>
          </a:p>
        </p:txBody>
      </p:sp>
    </p:spTree>
    <p:extLst>
      <p:ext uri="{BB962C8B-B14F-4D97-AF65-F5344CB8AC3E}">
        <p14:creationId xmlns:p14="http://schemas.microsoft.com/office/powerpoint/2010/main" val="58065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2C503C-E946-654F-BA36-025CC2FB0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45C584-0719-FB42-A5E8-21C8A1C3E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E2BEB0-D52C-9641-BB36-C4C9CE253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82E43-4AA8-B04E-82C8-69BA5C9EA8D0}" type="datetime1">
              <a:rPr lang="en-US" smtClean="0"/>
              <a:t>9/30/21</a:t>
            </a:fld>
            <a:endParaRPr lang="en-US"/>
          </a:p>
        </p:txBody>
      </p:sp>
      <p:sp>
        <p:nvSpPr>
          <p:cNvPr id="5" name="Footer Placeholder 4">
            <a:extLst>
              <a:ext uri="{FF2B5EF4-FFF2-40B4-BE49-F238E27FC236}">
                <a16:creationId xmlns:a16="http://schemas.microsoft.com/office/drawing/2014/main" id="{E3E70A70-3287-AA46-8861-59E1692D3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6BC38-87B0-9147-A779-2B39C1134A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AE89E-055F-4A40-8597-B789B9AA2259}" type="slidenum">
              <a:rPr lang="en-US" smtClean="0"/>
              <a:t>‹#›</a:t>
            </a:fld>
            <a:endParaRPr lang="en-US"/>
          </a:p>
        </p:txBody>
      </p:sp>
    </p:spTree>
    <p:extLst>
      <p:ext uri="{BB962C8B-B14F-4D97-AF65-F5344CB8AC3E}">
        <p14:creationId xmlns:p14="http://schemas.microsoft.com/office/powerpoint/2010/main" val="22594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phe.gov/Preparedness/legal/prepact/Pages/prep-glossary.aspx#distributor" TargetMode="External"/><Relationship Id="rId2" Type="http://schemas.openxmlformats.org/officeDocument/2006/relationships/hyperlink" Target="https://www.phe.gov/Preparedness/legal/prepact/Pages/prep-glossary.aspx#manufacturer" TargetMode="External"/><Relationship Id="rId1" Type="http://schemas.openxmlformats.org/officeDocument/2006/relationships/slideLayout" Target="../slideLayouts/slideLayout1.xml"/><Relationship Id="rId5" Type="http://schemas.openxmlformats.org/officeDocument/2006/relationships/hyperlink" Target="https://www.phe.gov/Preparedness/legal/prepact/Pages/prep-glossary.aspx#qualified-person" TargetMode="External"/><Relationship Id="rId4" Type="http://schemas.openxmlformats.org/officeDocument/2006/relationships/hyperlink" Target="https://www.phe.gov/Preparedness/legal/prepact/Pages/prep-glossary.aspx#program-planne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6888A9-F007-BE4C-86AE-3B2188F05A6B}"/>
              </a:ext>
            </a:extLst>
          </p:cNvPr>
          <p:cNvSpPr/>
          <p:nvPr/>
        </p:nvSpPr>
        <p:spPr>
          <a:xfrm>
            <a:off x="1487098" y="6187073"/>
            <a:ext cx="9275762" cy="338554"/>
          </a:xfrm>
          <a:prstGeom prst="rect">
            <a:avLst/>
          </a:prstGeom>
        </p:spPr>
        <p:txBody>
          <a:bodyPr wrap="square">
            <a:spAutoFit/>
          </a:bodyPr>
          <a:lstStyle/>
          <a:p>
            <a:r>
              <a:rPr lang="en-US" sz="1600" dirty="0">
                <a:solidFill>
                  <a:srgbClr val="0070C0"/>
                </a:solidFill>
              </a:rPr>
              <a:t>https://</a:t>
            </a:r>
            <a:r>
              <a:rPr lang="en-US" sz="1600" dirty="0" err="1">
                <a:solidFill>
                  <a:srgbClr val="0070C0"/>
                </a:solidFill>
              </a:rPr>
              <a:t>go.boarddocs.com</a:t>
            </a:r>
            <a:r>
              <a:rPr lang="en-US" sz="1600" dirty="0">
                <a:solidFill>
                  <a:srgbClr val="0070C0"/>
                </a:solidFill>
              </a:rPr>
              <a:t>/ca/</a:t>
            </a:r>
            <a:r>
              <a:rPr lang="en-US" sz="1600" dirty="0" err="1">
                <a:solidFill>
                  <a:srgbClr val="0070C0"/>
                </a:solidFill>
              </a:rPr>
              <a:t>sandi</a:t>
            </a:r>
            <a:r>
              <a:rPr lang="en-US" sz="1600" dirty="0">
                <a:solidFill>
                  <a:srgbClr val="0070C0"/>
                </a:solidFill>
              </a:rPr>
              <a:t>/</a:t>
            </a:r>
            <a:r>
              <a:rPr lang="en-US" sz="1600" dirty="0" err="1">
                <a:solidFill>
                  <a:srgbClr val="0070C0"/>
                </a:solidFill>
              </a:rPr>
              <a:t>Board.nsf</a:t>
            </a:r>
            <a:r>
              <a:rPr lang="en-US" sz="1600" dirty="0">
                <a:solidFill>
                  <a:srgbClr val="0070C0"/>
                </a:solidFill>
              </a:rPr>
              <a:t>/files/C797R4004A4C/$file/Vaccine%20Mandate%20Plan.pdf</a:t>
            </a:r>
          </a:p>
        </p:txBody>
      </p:sp>
      <p:pic>
        <p:nvPicPr>
          <p:cNvPr id="6" name="Picture 5">
            <a:extLst>
              <a:ext uri="{FF2B5EF4-FFF2-40B4-BE49-F238E27FC236}">
                <a16:creationId xmlns:a16="http://schemas.microsoft.com/office/drawing/2014/main" id="{B75F68FC-6700-404A-96FC-A8AA65656938}"/>
              </a:ext>
            </a:extLst>
          </p:cNvPr>
          <p:cNvPicPr>
            <a:picLocks noChangeAspect="1"/>
          </p:cNvPicPr>
          <p:nvPr/>
        </p:nvPicPr>
        <p:blipFill>
          <a:blip r:embed="rId2"/>
          <a:stretch>
            <a:fillRect/>
          </a:stretch>
        </p:blipFill>
        <p:spPr>
          <a:xfrm>
            <a:off x="213532" y="0"/>
            <a:ext cx="10519556" cy="5911957"/>
          </a:xfrm>
          <a:prstGeom prst="rect">
            <a:avLst/>
          </a:prstGeom>
        </p:spPr>
      </p:pic>
      <p:sp>
        <p:nvSpPr>
          <p:cNvPr id="8" name="Slide Number Placeholder 7">
            <a:extLst>
              <a:ext uri="{FF2B5EF4-FFF2-40B4-BE49-F238E27FC236}">
                <a16:creationId xmlns:a16="http://schemas.microsoft.com/office/drawing/2014/main" id="{461B8B45-1583-614A-B148-3886842FF706}"/>
              </a:ext>
            </a:extLst>
          </p:cNvPr>
          <p:cNvSpPr>
            <a:spLocks noGrp="1"/>
          </p:cNvSpPr>
          <p:nvPr>
            <p:ph type="sldNum" sz="quarter" idx="12"/>
          </p:nvPr>
        </p:nvSpPr>
        <p:spPr/>
        <p:txBody>
          <a:bodyPr/>
          <a:lstStyle/>
          <a:p>
            <a:fld id="{C85AE89E-055F-4A40-8597-B789B9AA2259}" type="slidenum">
              <a:rPr lang="en-US" smtClean="0"/>
              <a:t>1</a:t>
            </a:fld>
            <a:endParaRPr lang="en-US"/>
          </a:p>
        </p:txBody>
      </p:sp>
      <p:cxnSp>
        <p:nvCxnSpPr>
          <p:cNvPr id="12" name="Straight Connector 11">
            <a:extLst>
              <a:ext uri="{FF2B5EF4-FFF2-40B4-BE49-F238E27FC236}">
                <a16:creationId xmlns:a16="http://schemas.microsoft.com/office/drawing/2014/main" id="{1F9DE687-6C22-8349-883E-035CB9523135}"/>
              </a:ext>
            </a:extLst>
          </p:cNvPr>
          <p:cNvCxnSpPr/>
          <p:nvPr/>
        </p:nvCxnSpPr>
        <p:spPr>
          <a:xfrm>
            <a:off x="2643188" y="2243138"/>
            <a:ext cx="485775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57BBA13-F897-E34A-BF69-08302F4401B5}"/>
              </a:ext>
            </a:extLst>
          </p:cNvPr>
          <p:cNvCxnSpPr>
            <a:cxnSpLocks/>
          </p:cNvCxnSpPr>
          <p:nvPr/>
        </p:nvCxnSpPr>
        <p:spPr>
          <a:xfrm>
            <a:off x="1316037" y="2538414"/>
            <a:ext cx="715168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12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6888A9-F007-BE4C-86AE-3B2188F05A6B}"/>
              </a:ext>
            </a:extLst>
          </p:cNvPr>
          <p:cNvSpPr/>
          <p:nvPr/>
        </p:nvSpPr>
        <p:spPr>
          <a:xfrm>
            <a:off x="1543050" y="6455013"/>
            <a:ext cx="9206808" cy="338554"/>
          </a:xfrm>
          <a:prstGeom prst="rect">
            <a:avLst/>
          </a:prstGeom>
        </p:spPr>
        <p:txBody>
          <a:bodyPr wrap="square">
            <a:spAutoFit/>
          </a:bodyPr>
          <a:lstStyle/>
          <a:p>
            <a:r>
              <a:rPr lang="en-US" sz="1600" dirty="0">
                <a:solidFill>
                  <a:srgbClr val="0070C0"/>
                </a:solidFill>
              </a:rPr>
              <a:t>https://</a:t>
            </a:r>
            <a:r>
              <a:rPr lang="en-US" sz="1600" dirty="0" err="1">
                <a:solidFill>
                  <a:srgbClr val="0070C0"/>
                </a:solidFill>
              </a:rPr>
              <a:t>go.boarddocs.com</a:t>
            </a:r>
            <a:r>
              <a:rPr lang="en-US" sz="1600" dirty="0">
                <a:solidFill>
                  <a:srgbClr val="0070C0"/>
                </a:solidFill>
              </a:rPr>
              <a:t>/ca/</a:t>
            </a:r>
            <a:r>
              <a:rPr lang="en-US" sz="1600" dirty="0" err="1">
                <a:solidFill>
                  <a:srgbClr val="0070C0"/>
                </a:solidFill>
              </a:rPr>
              <a:t>sandi</a:t>
            </a:r>
            <a:r>
              <a:rPr lang="en-US" sz="1600" dirty="0">
                <a:solidFill>
                  <a:srgbClr val="0070C0"/>
                </a:solidFill>
              </a:rPr>
              <a:t>/</a:t>
            </a:r>
            <a:r>
              <a:rPr lang="en-US" sz="1600" dirty="0" err="1">
                <a:solidFill>
                  <a:srgbClr val="0070C0"/>
                </a:solidFill>
              </a:rPr>
              <a:t>Board.nsf</a:t>
            </a:r>
            <a:r>
              <a:rPr lang="en-US" sz="1600" dirty="0">
                <a:solidFill>
                  <a:srgbClr val="0070C0"/>
                </a:solidFill>
              </a:rPr>
              <a:t>/files/C797R4004A4C/$file/Vaccine%20Mandate%20Plan.pdf</a:t>
            </a:r>
          </a:p>
        </p:txBody>
      </p:sp>
      <p:pic>
        <p:nvPicPr>
          <p:cNvPr id="2" name="Picture 1">
            <a:extLst>
              <a:ext uri="{FF2B5EF4-FFF2-40B4-BE49-F238E27FC236}">
                <a16:creationId xmlns:a16="http://schemas.microsoft.com/office/drawing/2014/main" id="{917C9160-9EF5-BC46-A9F2-DEB948902392}"/>
              </a:ext>
            </a:extLst>
          </p:cNvPr>
          <p:cNvPicPr>
            <a:picLocks noChangeAspect="1"/>
          </p:cNvPicPr>
          <p:nvPr/>
        </p:nvPicPr>
        <p:blipFill>
          <a:blip r:embed="rId2"/>
          <a:stretch>
            <a:fillRect/>
          </a:stretch>
        </p:blipFill>
        <p:spPr>
          <a:xfrm>
            <a:off x="48800" y="42233"/>
            <a:ext cx="10701058" cy="6349520"/>
          </a:xfrm>
          <a:prstGeom prst="rect">
            <a:avLst/>
          </a:prstGeom>
        </p:spPr>
      </p:pic>
      <p:sp>
        <p:nvSpPr>
          <p:cNvPr id="8" name="Slide Number Placeholder 7">
            <a:extLst>
              <a:ext uri="{FF2B5EF4-FFF2-40B4-BE49-F238E27FC236}">
                <a16:creationId xmlns:a16="http://schemas.microsoft.com/office/drawing/2014/main" id="{C70E74ED-6AFC-AC4D-A5DF-D6F638FB061E}"/>
              </a:ext>
            </a:extLst>
          </p:cNvPr>
          <p:cNvSpPr>
            <a:spLocks noGrp="1"/>
          </p:cNvSpPr>
          <p:nvPr>
            <p:ph type="sldNum" sz="quarter" idx="12"/>
          </p:nvPr>
        </p:nvSpPr>
        <p:spPr/>
        <p:txBody>
          <a:bodyPr/>
          <a:lstStyle/>
          <a:p>
            <a:fld id="{C85AE89E-055F-4A40-8597-B789B9AA2259}" type="slidenum">
              <a:rPr lang="en-US" smtClean="0"/>
              <a:t>2</a:t>
            </a:fld>
            <a:endParaRPr lang="en-US"/>
          </a:p>
        </p:txBody>
      </p:sp>
      <p:cxnSp>
        <p:nvCxnSpPr>
          <p:cNvPr id="9" name="Straight Connector 8">
            <a:extLst>
              <a:ext uri="{FF2B5EF4-FFF2-40B4-BE49-F238E27FC236}">
                <a16:creationId xmlns:a16="http://schemas.microsoft.com/office/drawing/2014/main" id="{D3A802EB-6111-884F-80CC-05AF43A8C711}"/>
              </a:ext>
            </a:extLst>
          </p:cNvPr>
          <p:cNvCxnSpPr>
            <a:cxnSpLocks/>
          </p:cNvCxnSpPr>
          <p:nvPr/>
        </p:nvCxnSpPr>
        <p:spPr>
          <a:xfrm>
            <a:off x="1000125" y="2228850"/>
            <a:ext cx="53721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265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6888A9-F007-BE4C-86AE-3B2188F05A6B}"/>
              </a:ext>
            </a:extLst>
          </p:cNvPr>
          <p:cNvSpPr/>
          <p:nvPr/>
        </p:nvSpPr>
        <p:spPr>
          <a:xfrm>
            <a:off x="1492596" y="6115731"/>
            <a:ext cx="9206808" cy="338554"/>
          </a:xfrm>
          <a:prstGeom prst="rect">
            <a:avLst/>
          </a:prstGeom>
        </p:spPr>
        <p:txBody>
          <a:bodyPr wrap="square">
            <a:spAutoFit/>
          </a:bodyPr>
          <a:lstStyle/>
          <a:p>
            <a:r>
              <a:rPr lang="en-US" sz="1600" dirty="0">
                <a:solidFill>
                  <a:srgbClr val="0070C0"/>
                </a:solidFill>
              </a:rPr>
              <a:t>https://</a:t>
            </a:r>
            <a:r>
              <a:rPr lang="en-US" sz="1600" dirty="0" err="1">
                <a:solidFill>
                  <a:srgbClr val="0070C0"/>
                </a:solidFill>
              </a:rPr>
              <a:t>www.phe.gov</a:t>
            </a:r>
            <a:r>
              <a:rPr lang="en-US" sz="1600" dirty="0">
                <a:solidFill>
                  <a:srgbClr val="0070C0"/>
                </a:solidFill>
              </a:rPr>
              <a:t>/Preparedness/legal/</a:t>
            </a:r>
            <a:r>
              <a:rPr lang="en-US" sz="1600" dirty="0" err="1">
                <a:solidFill>
                  <a:srgbClr val="0070C0"/>
                </a:solidFill>
              </a:rPr>
              <a:t>prepact</a:t>
            </a:r>
            <a:r>
              <a:rPr lang="en-US" sz="1600" dirty="0">
                <a:solidFill>
                  <a:srgbClr val="0070C0"/>
                </a:solidFill>
              </a:rPr>
              <a:t>/Pages/prepqa.aspx#immune3</a:t>
            </a:r>
          </a:p>
        </p:txBody>
      </p:sp>
      <p:sp>
        <p:nvSpPr>
          <p:cNvPr id="8" name="Slide Number Placeholder 7">
            <a:extLst>
              <a:ext uri="{FF2B5EF4-FFF2-40B4-BE49-F238E27FC236}">
                <a16:creationId xmlns:a16="http://schemas.microsoft.com/office/drawing/2014/main" id="{C70E74ED-6AFC-AC4D-A5DF-D6F638FB061E}"/>
              </a:ext>
            </a:extLst>
          </p:cNvPr>
          <p:cNvSpPr>
            <a:spLocks noGrp="1"/>
          </p:cNvSpPr>
          <p:nvPr>
            <p:ph type="sldNum" sz="quarter" idx="12"/>
          </p:nvPr>
        </p:nvSpPr>
        <p:spPr/>
        <p:txBody>
          <a:bodyPr/>
          <a:lstStyle/>
          <a:p>
            <a:fld id="{C85AE89E-055F-4A40-8597-B789B9AA2259}" type="slidenum">
              <a:rPr lang="en-US" smtClean="0"/>
              <a:t>3</a:t>
            </a:fld>
            <a:endParaRPr lang="en-US" dirty="0"/>
          </a:p>
        </p:txBody>
      </p:sp>
      <p:sp>
        <p:nvSpPr>
          <p:cNvPr id="7" name="TextBox 6">
            <a:extLst>
              <a:ext uri="{FF2B5EF4-FFF2-40B4-BE49-F238E27FC236}">
                <a16:creationId xmlns:a16="http://schemas.microsoft.com/office/drawing/2014/main" id="{F2F1B933-FF88-C247-9C05-D359E193D301}"/>
              </a:ext>
            </a:extLst>
          </p:cNvPr>
          <p:cNvSpPr txBox="1"/>
          <p:nvPr/>
        </p:nvSpPr>
        <p:spPr>
          <a:xfrm>
            <a:off x="510362" y="381191"/>
            <a:ext cx="10504968" cy="5570756"/>
          </a:xfrm>
          <a:prstGeom prst="rect">
            <a:avLst/>
          </a:prstGeom>
          <a:noFill/>
        </p:spPr>
        <p:txBody>
          <a:bodyPr wrap="square">
            <a:spAutoFit/>
          </a:bodyPr>
          <a:lstStyle/>
          <a:p>
            <a:pPr marL="0" marR="0" algn="l">
              <a:spcBef>
                <a:spcPts val="0"/>
              </a:spcBef>
              <a:spcAft>
                <a:spcPts val="0"/>
              </a:spcAft>
            </a:pPr>
            <a:r>
              <a:rPr lang="en-US" b="1" i="0" strike="noStrike" dirty="0">
                <a:effectLst/>
                <a:latin typeface="Arial" panose="020B0604020202020204" pitchFamily="34" charset="0"/>
              </a:rPr>
              <a:t>Per the PREP Act: </a:t>
            </a:r>
            <a:r>
              <a:rPr lang="en-US" sz="1600" b="0" i="0" u="none" strike="noStrike" dirty="0">
                <a:solidFill>
                  <a:srgbClr val="262524"/>
                </a:solidFill>
                <a:effectLst/>
                <a:latin typeface="Arial" panose="020B0604020202020204" pitchFamily="34" charset="0"/>
              </a:rPr>
              <a:t> </a:t>
            </a:r>
          </a:p>
          <a:p>
            <a:pPr marL="0" marR="0" algn="l">
              <a:spcBef>
                <a:spcPts val="0"/>
              </a:spcBef>
              <a:spcAft>
                <a:spcPts val="0"/>
              </a:spcAft>
            </a:pPr>
            <a:r>
              <a:rPr lang="en-US" sz="1600" dirty="0">
                <a:solidFill>
                  <a:srgbClr val="262524"/>
                </a:solidFill>
                <a:latin typeface="Arial" panose="020B0604020202020204" pitchFamily="34" charset="0"/>
              </a:rPr>
              <a:t>3. Are There Any Limitation on Immunity from Liability?</a:t>
            </a:r>
          </a:p>
          <a:p>
            <a:pPr marL="0" marR="0" algn="l">
              <a:spcBef>
                <a:spcPts val="0"/>
              </a:spcBef>
              <a:spcAft>
                <a:spcPts val="0"/>
              </a:spcAft>
            </a:pPr>
            <a:endParaRPr lang="en-US" b="0" i="0" u="none" strike="noStrike" dirty="0">
              <a:solidFill>
                <a:srgbClr val="000000"/>
              </a:solidFill>
              <a:effectLst/>
              <a:latin typeface="-webkit-standard"/>
            </a:endParaRPr>
          </a:p>
          <a:p>
            <a:pPr marL="0" marR="0" algn="l">
              <a:spcBef>
                <a:spcPts val="0"/>
              </a:spcBef>
              <a:spcAft>
                <a:spcPts val="0"/>
              </a:spcAft>
            </a:pPr>
            <a:r>
              <a:rPr lang="en-US" sz="1800" b="1" i="1" u="none" strike="noStrike" dirty="0">
                <a:solidFill>
                  <a:srgbClr val="262524"/>
                </a:solidFill>
                <a:effectLst/>
                <a:highlight>
                  <a:srgbClr val="FFFF00"/>
                </a:highlight>
                <a:latin typeface="-webkit-standard"/>
              </a:rPr>
              <a:t>WILLFUL MISCONDUCT* </a:t>
            </a:r>
            <a:r>
              <a:rPr lang="en-US" sz="1800" b="1" i="1" u="none" strike="noStrike" dirty="0">
                <a:solidFill>
                  <a:srgbClr val="262524"/>
                </a:solidFill>
                <a:effectLst/>
                <a:latin typeface="-webkit-standard"/>
              </a:rPr>
              <a:t>is misconduct that is </a:t>
            </a:r>
            <a:r>
              <a:rPr lang="en-US" sz="1800" b="1" i="1" u="none" strike="noStrike" dirty="0">
                <a:solidFill>
                  <a:srgbClr val="262524"/>
                </a:solidFill>
                <a:effectLst/>
                <a:highlight>
                  <a:srgbClr val="FFFF00"/>
                </a:highlight>
                <a:latin typeface="-webkit-standard"/>
              </a:rPr>
              <a:t>greater than any form of recklessness or negligence</a:t>
            </a:r>
            <a:r>
              <a:rPr lang="en-US" sz="1800" b="1" i="1" u="none" strike="noStrike" dirty="0">
                <a:solidFill>
                  <a:srgbClr val="262524"/>
                </a:solidFill>
                <a:effectLst/>
                <a:latin typeface="-webkit-standard"/>
              </a:rPr>
              <a:t>.  It is defined in the PREP Act as an act or failure to act that is taken: </a:t>
            </a:r>
            <a:endParaRPr lang="en-US" b="1" i="0" u="none" strike="noStrike" dirty="0">
              <a:solidFill>
                <a:srgbClr val="000000"/>
              </a:solidFill>
              <a:effectLst/>
              <a:latin typeface="-webkit-standard"/>
            </a:endParaRPr>
          </a:p>
          <a:p>
            <a:pPr marL="561975" marR="104775" indent="-228600" algn="l">
              <a:spcBef>
                <a:spcPts val="0"/>
              </a:spcBef>
              <a:spcAft>
                <a:spcPts val="0"/>
              </a:spcAft>
            </a:pPr>
            <a:r>
              <a:rPr lang="en-US" sz="1800" b="0" i="0" u="none" strike="noStrike" dirty="0">
                <a:solidFill>
                  <a:srgbClr val="000000"/>
                </a:solidFill>
                <a:effectLst/>
                <a:latin typeface="Calibri" panose="020F0502020204030204" pitchFamily="34" charset="0"/>
              </a:rPr>
              <a:t>·</a:t>
            </a:r>
            <a:r>
              <a:rPr lang="en-US" sz="800" b="0" i="0" u="none" strike="noStrike" dirty="0">
                <a:solidFill>
                  <a:srgbClr val="000000"/>
                </a:solidFill>
                <a:effectLst/>
                <a:latin typeface="Times New Roman" panose="02020603050405020304" pitchFamily="18" charset="0"/>
              </a:rPr>
              <a:t>    </a:t>
            </a:r>
            <a:r>
              <a:rPr lang="en-US" b="0" i="1" u="none" strike="noStrike" dirty="0">
                <a:solidFill>
                  <a:srgbClr val="262524"/>
                </a:solidFill>
                <a:effectLst/>
                <a:latin typeface="Calibri" panose="020F0502020204030204" pitchFamily="34" charset="0"/>
              </a:rPr>
              <a:t>intentionally to achieve a wrongful purpose;</a:t>
            </a:r>
            <a:endParaRPr lang="en-US" sz="2800" b="0" i="0" u="none" strike="noStrike" dirty="0">
              <a:solidFill>
                <a:srgbClr val="000000"/>
              </a:solidFill>
              <a:effectLst/>
              <a:latin typeface="Calibri" panose="020F0502020204030204" pitchFamily="34" charset="0"/>
            </a:endParaRPr>
          </a:p>
          <a:p>
            <a:pPr marL="561975" marR="104775" indent="-228600" algn="l">
              <a:spcBef>
                <a:spcPts val="0"/>
              </a:spcBef>
              <a:spcAft>
                <a:spcPts val="0"/>
              </a:spcAft>
            </a:pPr>
            <a:r>
              <a:rPr lang="en-US" b="0" i="0" u="none" strike="noStrike" dirty="0">
                <a:solidFill>
                  <a:srgbClr val="000000"/>
                </a:solidFill>
                <a:effectLst/>
                <a:latin typeface="Calibri" panose="020F0502020204030204" pitchFamily="34" charset="0"/>
              </a:rPr>
              <a:t>·</a:t>
            </a:r>
            <a:r>
              <a:rPr lang="en-US" sz="800" b="0" i="0" u="none" strike="noStrike" dirty="0">
                <a:solidFill>
                  <a:srgbClr val="000000"/>
                </a:solidFill>
                <a:effectLst/>
                <a:latin typeface="Times New Roman" panose="02020603050405020304" pitchFamily="18" charset="0"/>
              </a:rPr>
              <a:t>    </a:t>
            </a:r>
            <a:r>
              <a:rPr lang="en-US" b="0" i="1" u="none" strike="noStrike" dirty="0">
                <a:solidFill>
                  <a:srgbClr val="262524"/>
                </a:solidFill>
                <a:effectLst/>
                <a:latin typeface="Calibri" panose="020F0502020204030204" pitchFamily="34" charset="0"/>
              </a:rPr>
              <a:t>knowingly without legal or factual justification; and </a:t>
            </a:r>
            <a:endParaRPr lang="en-US" sz="2800" b="0" i="0" u="none" strike="noStrike" dirty="0">
              <a:solidFill>
                <a:srgbClr val="000000"/>
              </a:solidFill>
              <a:effectLst/>
              <a:latin typeface="Calibri" panose="020F0502020204030204" pitchFamily="34" charset="0"/>
            </a:endParaRPr>
          </a:p>
          <a:p>
            <a:pPr marL="561975" marR="104775" indent="-228600" algn="l">
              <a:spcBef>
                <a:spcPts val="0"/>
              </a:spcBef>
              <a:spcAft>
                <a:spcPts val="0"/>
              </a:spcAft>
            </a:pPr>
            <a:r>
              <a:rPr lang="en-US" b="0" i="0" u="none" strike="noStrike" dirty="0">
                <a:solidFill>
                  <a:srgbClr val="000000"/>
                </a:solidFill>
                <a:effectLst/>
                <a:latin typeface="Calibri" panose="020F0502020204030204" pitchFamily="34" charset="0"/>
              </a:rPr>
              <a:t>·</a:t>
            </a:r>
            <a:r>
              <a:rPr lang="en-US" sz="800" b="0" i="0" u="none" strike="noStrike" dirty="0">
                <a:solidFill>
                  <a:srgbClr val="000000"/>
                </a:solidFill>
                <a:effectLst/>
                <a:latin typeface="Times New Roman" panose="02020603050405020304" pitchFamily="18" charset="0"/>
              </a:rPr>
              <a:t>    </a:t>
            </a:r>
            <a:r>
              <a:rPr lang="en-US" b="1" i="1" u="none" strike="noStrike" dirty="0">
                <a:solidFill>
                  <a:srgbClr val="C00000"/>
                </a:solidFill>
                <a:effectLst/>
                <a:latin typeface="Calibri" panose="020F0502020204030204" pitchFamily="34" charset="0"/>
              </a:rPr>
              <a:t>in disregard of a known or obvious risk that is so great as to make it highly probable that the harm will outweigh the benefit</a:t>
            </a:r>
            <a:r>
              <a:rPr lang="en-US" b="1" i="1" dirty="0">
                <a:solidFill>
                  <a:srgbClr val="C00000"/>
                </a:solidFill>
                <a:latin typeface="Calibri" panose="020F0502020204030204" pitchFamily="34" charset="0"/>
              </a:rPr>
              <a:t> </a:t>
            </a:r>
            <a:endParaRPr lang="en-US" sz="2800" b="1" dirty="0">
              <a:solidFill>
                <a:srgbClr val="C00000"/>
              </a:solidFill>
              <a:latin typeface="Calibri" panose="020F0502020204030204" pitchFamily="34" charset="0"/>
            </a:endParaRPr>
          </a:p>
          <a:p>
            <a:pPr marL="561975" marR="104775" indent="-228600" algn="l">
              <a:spcBef>
                <a:spcPts val="0"/>
              </a:spcBef>
              <a:spcAft>
                <a:spcPts val="0"/>
              </a:spcAft>
            </a:pPr>
            <a:r>
              <a:rPr lang="en-US" sz="1600" b="0" i="1" u="none" strike="noStrike" dirty="0">
                <a:solidFill>
                  <a:srgbClr val="262524"/>
                </a:solidFill>
                <a:effectLst/>
                <a:latin typeface="Calibri" panose="020F0502020204030204" pitchFamily="34" charset="0"/>
              </a:rPr>
              <a:t>*All three of these conditions must be proven with clear and convincing evidence.  </a:t>
            </a:r>
            <a:endParaRPr lang="en-US" sz="2400" b="0" i="0" u="none" strike="noStrike" dirty="0">
              <a:solidFill>
                <a:srgbClr val="000000"/>
              </a:solidFill>
              <a:effectLst/>
              <a:latin typeface="Calibri" panose="020F0502020204030204" pitchFamily="34" charset="0"/>
            </a:endParaRPr>
          </a:p>
          <a:p>
            <a:pPr marL="0" marR="104775" algn="l">
              <a:spcBef>
                <a:spcPts val="0"/>
              </a:spcBef>
              <a:spcAft>
                <a:spcPts val="0"/>
              </a:spcAft>
            </a:pPr>
            <a:endParaRPr lang="en-US" sz="1800" b="1" i="1" u="none" strike="noStrike" dirty="0">
              <a:solidFill>
                <a:srgbClr val="262524"/>
              </a:solidFill>
              <a:effectLst/>
              <a:latin typeface="Calibri" panose="020F0502020204030204" pitchFamily="34" charset="0"/>
            </a:endParaRPr>
          </a:p>
          <a:p>
            <a:pPr marL="0" marR="104775" algn="l">
              <a:spcBef>
                <a:spcPts val="0"/>
              </a:spcBef>
              <a:spcAft>
                <a:spcPts val="0"/>
              </a:spcAft>
            </a:pPr>
            <a:r>
              <a:rPr lang="en-US" sz="1800" b="1" i="1" u="none" strike="noStrike" dirty="0">
                <a:solidFill>
                  <a:srgbClr val="262524"/>
                </a:solidFill>
                <a:effectLst/>
                <a:latin typeface="Calibri" panose="020F0502020204030204" pitchFamily="34" charset="0"/>
              </a:rPr>
              <a:t>WILLFUL MISCONDUCT </a:t>
            </a:r>
            <a:r>
              <a:rPr lang="en-US" sz="1800" b="1" i="1" u="sng" strike="noStrike" dirty="0">
                <a:solidFill>
                  <a:srgbClr val="262524"/>
                </a:solidFill>
                <a:effectLst/>
                <a:latin typeface="Calibri" panose="020F0502020204030204" pitchFamily="34" charset="0"/>
              </a:rPr>
              <a:t>cannot be found against</a:t>
            </a:r>
            <a:r>
              <a:rPr lang="en-US" sz="1800" b="0" i="1" u="none" strike="noStrike" dirty="0">
                <a:solidFill>
                  <a:srgbClr val="262524"/>
                </a:solidFill>
                <a:effectLst/>
                <a:latin typeface="Calibri" panose="020F0502020204030204" pitchFamily="34" charset="0"/>
              </a:rPr>
              <a:t>: </a:t>
            </a:r>
            <a:endParaRPr lang="en-US" sz="2800" b="0" i="0" u="none" strike="noStrike" dirty="0">
              <a:solidFill>
                <a:srgbClr val="000000"/>
              </a:solidFill>
              <a:effectLst/>
              <a:latin typeface="Calibri" panose="020F0502020204030204" pitchFamily="34" charset="0"/>
            </a:endParaRPr>
          </a:p>
          <a:p>
            <a:pPr marL="561975" marR="104775" indent="-228600" algn="l">
              <a:spcBef>
                <a:spcPts val="0"/>
              </a:spcBef>
              <a:spcAft>
                <a:spcPts val="0"/>
              </a:spcAft>
            </a:pPr>
            <a:r>
              <a:rPr lang="en-US" sz="1800" b="0" i="0" u="none" strike="noStrike" dirty="0">
                <a:solidFill>
                  <a:srgbClr val="000000"/>
                </a:solidFill>
                <a:effectLst/>
                <a:latin typeface="Calibri" panose="020F0502020204030204" pitchFamily="34" charset="0"/>
              </a:rPr>
              <a:t>·</a:t>
            </a:r>
            <a:r>
              <a:rPr lang="en-US" sz="800" b="0" i="0" u="none" strike="noStrike" dirty="0">
                <a:solidFill>
                  <a:srgbClr val="000000"/>
                </a:solidFill>
                <a:effectLst/>
                <a:latin typeface="Times New Roman" panose="02020603050405020304" pitchFamily="18" charset="0"/>
              </a:rPr>
              <a:t>  </a:t>
            </a:r>
            <a:r>
              <a:rPr lang="en-US" sz="800" b="0" i="0" u="none" strike="noStrike" dirty="0">
                <a:solidFill>
                  <a:srgbClr val="000000"/>
                </a:solidFill>
                <a:effectLst/>
              </a:rPr>
              <a:t>  </a:t>
            </a:r>
            <a:r>
              <a:rPr lang="en-US" sz="1800" b="0" i="1" u="none" strike="noStrike" dirty="0">
                <a:solidFill>
                  <a:srgbClr val="262524"/>
                </a:solidFill>
                <a:effectLst/>
              </a:rPr>
              <a:t>A </a:t>
            </a:r>
            <a:r>
              <a:rPr lang="en-US" sz="1800" b="0" i="1" u="sng" strike="noStrike" dirty="0">
                <a:solidFill>
                  <a:srgbClr val="0036DA"/>
                </a:solidFill>
                <a:effectLst/>
                <a:hlinkClick r:id="rId2"/>
              </a:rPr>
              <a:t>manufacturer</a:t>
            </a:r>
            <a:r>
              <a:rPr lang="en-US" sz="1800" b="0" i="1" u="none" strike="noStrike" dirty="0">
                <a:solidFill>
                  <a:srgbClr val="262524"/>
                </a:solidFill>
                <a:effectLst/>
              </a:rPr>
              <a:t> or </a:t>
            </a:r>
            <a:r>
              <a:rPr lang="en-US" sz="1800" b="0" i="1" u="sng" strike="noStrike" dirty="0">
                <a:solidFill>
                  <a:srgbClr val="0036DA"/>
                </a:solidFill>
                <a:effectLst/>
                <a:hlinkClick r:id="rId3" tooltip="https://www.phe.gov/Preparedness/legal/prepact/Pages/prep-glossary.aspx#distributor"/>
              </a:rPr>
              <a:t>distributor</a:t>
            </a:r>
            <a:r>
              <a:rPr lang="en-US" sz="1800" b="0" i="1" u="none" strike="noStrike" dirty="0">
                <a:solidFill>
                  <a:srgbClr val="262524"/>
                </a:solidFill>
                <a:effectLst/>
              </a:rPr>
              <a:t> for actions regulated by HHS under the Public Health Service Act or the Federal Food, Drug and Cosmetic Act, </a:t>
            </a:r>
            <a:r>
              <a:rPr lang="en-US" sz="1800" b="1" i="1" u="none" strike="noStrike" dirty="0">
                <a:solidFill>
                  <a:srgbClr val="C00000"/>
                </a:solidFill>
                <a:effectLst/>
              </a:rPr>
              <a:t>if HHS chooses not to take an enforcement action against the manufacturer or distributor</a:t>
            </a:r>
            <a:r>
              <a:rPr lang="en-US" sz="1800" b="0" i="1" u="none" strike="noStrike" dirty="0">
                <a:solidFill>
                  <a:srgbClr val="C00000"/>
                </a:solidFill>
                <a:effectLst/>
              </a:rPr>
              <a:t>, or</a:t>
            </a:r>
            <a:r>
              <a:rPr lang="en-US" sz="1800" b="0" i="1" u="none" strike="noStrike" dirty="0">
                <a:solidFill>
                  <a:srgbClr val="262524"/>
                </a:solidFill>
                <a:effectLst/>
              </a:rPr>
              <a:t> if HHS terminates or settles an enforcement action without imposing a criminal, civil, or administrative penalty; or </a:t>
            </a:r>
            <a:endParaRPr lang="en-US" sz="2800" b="0" i="0" u="none" strike="noStrike" dirty="0">
              <a:solidFill>
                <a:srgbClr val="000000"/>
              </a:solidFill>
              <a:effectLst/>
            </a:endParaRPr>
          </a:p>
          <a:p>
            <a:pPr marL="561975" marR="104775" indent="-228600" algn="l">
              <a:spcBef>
                <a:spcPts val="0"/>
              </a:spcBef>
              <a:spcAft>
                <a:spcPts val="0"/>
              </a:spcAft>
            </a:pPr>
            <a:r>
              <a:rPr lang="en-US" sz="1800" b="0" i="0" u="none" strike="noStrike" dirty="0">
                <a:solidFill>
                  <a:srgbClr val="000000"/>
                </a:solidFill>
                <a:effectLst/>
              </a:rPr>
              <a:t>·</a:t>
            </a:r>
            <a:r>
              <a:rPr lang="en-US" sz="800" b="0" i="0" u="none" strike="noStrike" dirty="0">
                <a:solidFill>
                  <a:srgbClr val="000000"/>
                </a:solidFill>
                <a:effectLst/>
              </a:rPr>
              <a:t>    </a:t>
            </a:r>
            <a:r>
              <a:rPr lang="en-US" sz="1800" b="1" i="1" u="none" strike="noStrike" dirty="0">
                <a:solidFill>
                  <a:srgbClr val="262524"/>
                </a:solidFill>
                <a:effectLst/>
                <a:highlight>
                  <a:srgbClr val="FFFF00"/>
                </a:highlight>
              </a:rPr>
              <a:t>A </a:t>
            </a:r>
            <a:r>
              <a:rPr lang="en-US" sz="1800" b="1" i="1" u="sng" strike="noStrike" dirty="0">
                <a:solidFill>
                  <a:srgbClr val="0036DA"/>
                </a:solidFill>
                <a:effectLst/>
                <a:highlight>
                  <a:srgbClr val="FFFF00"/>
                </a:highlight>
                <a:hlinkClick r:id="rId4"/>
              </a:rPr>
              <a:t>program planner</a:t>
            </a:r>
            <a:r>
              <a:rPr lang="en-US" sz="1800" b="1" i="1" u="none" strike="noStrike" dirty="0">
                <a:solidFill>
                  <a:srgbClr val="262524"/>
                </a:solidFill>
                <a:effectLst/>
                <a:highlight>
                  <a:srgbClr val="FFFF00"/>
                </a:highlight>
              </a:rPr>
              <a:t> or </a:t>
            </a:r>
            <a:r>
              <a:rPr lang="en-US" sz="1800" b="1" i="1" u="sng" strike="noStrike" dirty="0">
                <a:solidFill>
                  <a:srgbClr val="0036DA"/>
                </a:solidFill>
                <a:effectLst/>
                <a:highlight>
                  <a:srgbClr val="FFFF00"/>
                </a:highlight>
                <a:hlinkClick r:id="rId5"/>
              </a:rPr>
              <a:t>qualified person</a:t>
            </a:r>
            <a:r>
              <a:rPr lang="en-US" sz="1800" b="1" i="1" u="none" strike="noStrike" dirty="0">
                <a:solidFill>
                  <a:srgbClr val="262524"/>
                </a:solidFill>
                <a:effectLst/>
                <a:highlight>
                  <a:srgbClr val="FFFF00"/>
                </a:highlight>
              </a:rPr>
              <a:t> who acts in accordance with applicable directions, guidelines, or recommendations issued by the HHS regarding administration and use of a countermeasure </a:t>
            </a:r>
            <a:r>
              <a:rPr lang="en-US" sz="1800" b="1" i="1" u="none" strike="noStrike" dirty="0">
                <a:solidFill>
                  <a:srgbClr val="262524"/>
                </a:solidFill>
                <a:effectLst/>
              </a:rPr>
              <a:t>as long as HHS or the  State or local health authority is notified about the serious injury or death within seven days of its discovery.</a:t>
            </a:r>
            <a:endParaRPr lang="en-US" sz="2800" b="0" i="0" u="none" strike="noStrike" dirty="0">
              <a:solidFill>
                <a:srgbClr val="000000"/>
              </a:solidFill>
              <a:effectLst/>
            </a:endParaRPr>
          </a:p>
        </p:txBody>
      </p:sp>
    </p:spTree>
    <p:extLst>
      <p:ext uri="{BB962C8B-B14F-4D97-AF65-F5344CB8AC3E}">
        <p14:creationId xmlns:p14="http://schemas.microsoft.com/office/powerpoint/2010/main" val="325661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6FF5192-D161-48A3-8D6C-8DB0A3B7ED36}"/>
              </a:ext>
            </a:extLst>
          </p:cNvPr>
          <p:cNvCxnSpPr>
            <a:cxnSpLocks/>
          </p:cNvCxnSpPr>
          <p:nvPr/>
        </p:nvCxnSpPr>
        <p:spPr>
          <a:xfrm>
            <a:off x="6249451" y="-788486"/>
            <a:ext cx="61545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9A01B6D-2C48-F74A-B23A-04727E9D8293}"/>
              </a:ext>
            </a:extLst>
          </p:cNvPr>
          <p:cNvSpPr/>
          <p:nvPr/>
        </p:nvSpPr>
        <p:spPr>
          <a:xfrm>
            <a:off x="11574684" y="0"/>
            <a:ext cx="61731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6D30EB4-9BD4-8E4F-8F35-D39ECD8F9A2A}"/>
              </a:ext>
            </a:extLst>
          </p:cNvPr>
          <p:cNvSpPr txBox="1"/>
          <p:nvPr/>
        </p:nvSpPr>
        <p:spPr>
          <a:xfrm>
            <a:off x="10874599" y="0"/>
            <a:ext cx="954544" cy="707886"/>
          </a:xfrm>
          <a:prstGeom prst="rect">
            <a:avLst/>
          </a:prstGeom>
          <a:noFill/>
        </p:spPr>
        <p:txBody>
          <a:bodyPr wrap="square" rtlCol="0">
            <a:spAutoFit/>
          </a:bodyPr>
          <a:lstStyle/>
          <a:p>
            <a:r>
              <a:rPr lang="en-US" sz="4000" dirty="0">
                <a:solidFill>
                  <a:schemeClr val="bg1"/>
                </a:solidFill>
              </a:rPr>
              <a:t>1</a:t>
            </a:r>
          </a:p>
        </p:txBody>
      </p:sp>
      <p:sp>
        <p:nvSpPr>
          <p:cNvPr id="9" name="Rectangle 8">
            <a:extLst>
              <a:ext uri="{FF2B5EF4-FFF2-40B4-BE49-F238E27FC236}">
                <a16:creationId xmlns:a16="http://schemas.microsoft.com/office/drawing/2014/main" id="{5C511D16-A323-054B-A37A-9D2BBB57F8E6}"/>
              </a:ext>
            </a:extLst>
          </p:cNvPr>
          <p:cNvSpPr/>
          <p:nvPr/>
        </p:nvSpPr>
        <p:spPr>
          <a:xfrm>
            <a:off x="10629900" y="0"/>
            <a:ext cx="1562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A23F1251-2C4C-0C42-B49B-C08EAFE4C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9236" y="129149"/>
            <a:ext cx="973396" cy="166651"/>
          </a:xfrm>
          <a:prstGeom prst="rect">
            <a:avLst/>
          </a:prstGeom>
        </p:spPr>
      </p:pic>
      <p:sp>
        <p:nvSpPr>
          <p:cNvPr id="11" name="Rectangle 10">
            <a:extLst>
              <a:ext uri="{FF2B5EF4-FFF2-40B4-BE49-F238E27FC236}">
                <a16:creationId xmlns:a16="http://schemas.microsoft.com/office/drawing/2014/main" id="{F74EC033-6C06-494D-9514-0384A258D5BB}"/>
              </a:ext>
            </a:extLst>
          </p:cNvPr>
          <p:cNvSpPr/>
          <p:nvPr/>
        </p:nvSpPr>
        <p:spPr>
          <a:xfrm>
            <a:off x="174491" y="216726"/>
            <a:ext cx="10859653" cy="523220"/>
          </a:xfrm>
          <a:prstGeom prst="rect">
            <a:avLst/>
          </a:prstGeom>
        </p:spPr>
        <p:txBody>
          <a:bodyPr wrap="square">
            <a:spAutoFit/>
          </a:bodyPr>
          <a:lstStyle/>
          <a:p>
            <a:r>
              <a:rPr lang="en-US"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Pfizer/COMIRNATY FDA Approval Letter Vaccine BNT162b </a:t>
            </a:r>
          </a:p>
        </p:txBody>
      </p:sp>
      <p:pic>
        <p:nvPicPr>
          <p:cNvPr id="6" name="Picture 5">
            <a:extLst>
              <a:ext uri="{FF2B5EF4-FFF2-40B4-BE49-F238E27FC236}">
                <a16:creationId xmlns:a16="http://schemas.microsoft.com/office/drawing/2014/main" id="{5D61C6EB-B49F-B24B-BDD4-C9FD2FC3A8DF}"/>
              </a:ext>
            </a:extLst>
          </p:cNvPr>
          <p:cNvPicPr>
            <a:picLocks noChangeAspect="1"/>
          </p:cNvPicPr>
          <p:nvPr/>
        </p:nvPicPr>
        <p:blipFill>
          <a:blip r:embed="rId3"/>
          <a:stretch>
            <a:fillRect/>
          </a:stretch>
        </p:blipFill>
        <p:spPr>
          <a:xfrm>
            <a:off x="211749" y="832373"/>
            <a:ext cx="8042510" cy="612905"/>
          </a:xfrm>
          <a:prstGeom prst="rect">
            <a:avLst/>
          </a:prstGeom>
        </p:spPr>
      </p:pic>
      <p:pic>
        <p:nvPicPr>
          <p:cNvPr id="7" name="Picture 6">
            <a:extLst>
              <a:ext uri="{FF2B5EF4-FFF2-40B4-BE49-F238E27FC236}">
                <a16:creationId xmlns:a16="http://schemas.microsoft.com/office/drawing/2014/main" id="{6A245FEA-E902-F24D-AAA8-060B6778ABA1}"/>
              </a:ext>
            </a:extLst>
          </p:cNvPr>
          <p:cNvPicPr>
            <a:picLocks noChangeAspect="1"/>
          </p:cNvPicPr>
          <p:nvPr/>
        </p:nvPicPr>
        <p:blipFill>
          <a:blip r:embed="rId4"/>
          <a:stretch>
            <a:fillRect/>
          </a:stretch>
        </p:blipFill>
        <p:spPr>
          <a:xfrm>
            <a:off x="256421" y="1452185"/>
            <a:ext cx="11217573" cy="3523389"/>
          </a:xfrm>
          <a:prstGeom prst="rect">
            <a:avLst/>
          </a:prstGeom>
        </p:spPr>
      </p:pic>
      <p:cxnSp>
        <p:nvCxnSpPr>
          <p:cNvPr id="14" name="Straight Connector 13">
            <a:extLst>
              <a:ext uri="{FF2B5EF4-FFF2-40B4-BE49-F238E27FC236}">
                <a16:creationId xmlns:a16="http://schemas.microsoft.com/office/drawing/2014/main" id="{08B035B1-C3BD-7640-8474-8991A5B3B7FE}"/>
              </a:ext>
            </a:extLst>
          </p:cNvPr>
          <p:cNvCxnSpPr>
            <a:cxnSpLocks/>
          </p:cNvCxnSpPr>
          <p:nvPr/>
        </p:nvCxnSpPr>
        <p:spPr>
          <a:xfrm>
            <a:off x="6264360" y="2132737"/>
            <a:ext cx="476978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B4FEF44-5FA8-3F49-9315-178906BABD64}"/>
              </a:ext>
            </a:extLst>
          </p:cNvPr>
          <p:cNvCxnSpPr>
            <a:cxnSpLocks/>
          </p:cNvCxnSpPr>
          <p:nvPr/>
        </p:nvCxnSpPr>
        <p:spPr>
          <a:xfrm>
            <a:off x="362857" y="2497172"/>
            <a:ext cx="1084848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B993BC9-7AFD-F54A-8101-548FD0803A98}"/>
              </a:ext>
            </a:extLst>
          </p:cNvPr>
          <p:cNvCxnSpPr>
            <a:cxnSpLocks/>
          </p:cNvCxnSpPr>
          <p:nvPr/>
        </p:nvCxnSpPr>
        <p:spPr>
          <a:xfrm>
            <a:off x="362857" y="2841729"/>
            <a:ext cx="283091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E0DCDC5-A5DC-1945-BEB5-AD854E7F1BBC}"/>
              </a:ext>
            </a:extLst>
          </p:cNvPr>
          <p:cNvCxnSpPr>
            <a:cxnSpLocks/>
          </p:cNvCxnSpPr>
          <p:nvPr/>
        </p:nvCxnSpPr>
        <p:spPr>
          <a:xfrm>
            <a:off x="362857" y="3454642"/>
            <a:ext cx="1051174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3BF7850-BA58-D54B-891B-66D2C3D98767}"/>
              </a:ext>
            </a:extLst>
          </p:cNvPr>
          <p:cNvCxnSpPr>
            <a:cxnSpLocks/>
          </p:cNvCxnSpPr>
          <p:nvPr/>
        </p:nvCxnSpPr>
        <p:spPr>
          <a:xfrm>
            <a:off x="362857" y="3855520"/>
            <a:ext cx="969554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FA5FB90-A371-C549-B62A-1053F84A70C2}"/>
              </a:ext>
            </a:extLst>
          </p:cNvPr>
          <p:cNvCxnSpPr>
            <a:cxnSpLocks/>
          </p:cNvCxnSpPr>
          <p:nvPr/>
        </p:nvCxnSpPr>
        <p:spPr>
          <a:xfrm>
            <a:off x="362857" y="4849432"/>
            <a:ext cx="518031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C451DC6-3F05-3542-AC5E-4D3553F81643}"/>
              </a:ext>
            </a:extLst>
          </p:cNvPr>
          <p:cNvCxnSpPr>
            <a:cxnSpLocks/>
          </p:cNvCxnSpPr>
          <p:nvPr/>
        </p:nvCxnSpPr>
        <p:spPr>
          <a:xfrm>
            <a:off x="1725219" y="4491624"/>
            <a:ext cx="894397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39C1BBD-3B30-EC43-90ED-89741078CE5D}"/>
              </a:ext>
            </a:extLst>
          </p:cNvPr>
          <p:cNvSpPr txBox="1"/>
          <p:nvPr/>
        </p:nvSpPr>
        <p:spPr>
          <a:xfrm>
            <a:off x="618050" y="5271174"/>
            <a:ext cx="10989014" cy="1231106"/>
          </a:xfrm>
          <a:prstGeom prst="rect">
            <a:avLst/>
          </a:prstGeom>
          <a:noFill/>
          <a:ln>
            <a:solidFill>
              <a:schemeClr val="accent3"/>
            </a:solidFill>
          </a:ln>
        </p:spPr>
        <p:txBody>
          <a:bodyPr wrap="square" rtlCol="0">
            <a:spAutoFit/>
          </a:bodyPr>
          <a:lstStyle/>
          <a:p>
            <a:r>
              <a:rPr lang="en-US" sz="2200" dirty="0"/>
              <a:t>Per 21 USC 505 (o). VAERS is insufficient and incapable of quantifying the risk of serious adverse events (SAEs) and deaths from COMIRNATY. The data gathered so far merits several long-term follow-up studies, including six (6) myocarditis/pericarditis studies</a:t>
            </a:r>
            <a:r>
              <a:rPr lang="en-US" sz="2000" dirty="0"/>
              <a:t>.</a:t>
            </a:r>
            <a:endParaRPr lang="en-US" sz="3200" dirty="0">
              <a:solidFill>
                <a:srgbClr val="C00000"/>
              </a:solidFill>
            </a:endParaRPr>
          </a:p>
          <a:p>
            <a:pPr marL="285750" indent="-285750">
              <a:buFont typeface="Arial" panose="020B0604020202020204" pitchFamily="34" charset="0"/>
              <a:buChar char="•"/>
            </a:pPr>
            <a:endParaRPr lang="en-US" sz="800" dirty="0"/>
          </a:p>
        </p:txBody>
      </p:sp>
      <p:sp>
        <p:nvSpPr>
          <p:cNvPr id="4" name="Rectangle 3">
            <a:extLst>
              <a:ext uri="{FF2B5EF4-FFF2-40B4-BE49-F238E27FC236}">
                <a16:creationId xmlns:a16="http://schemas.microsoft.com/office/drawing/2014/main" id="{18087500-B460-C047-99DE-2A5186D8237F}"/>
              </a:ext>
            </a:extLst>
          </p:cNvPr>
          <p:cNvSpPr/>
          <p:nvPr/>
        </p:nvSpPr>
        <p:spPr>
          <a:xfrm>
            <a:off x="6864904" y="4618827"/>
            <a:ext cx="4122860" cy="338554"/>
          </a:xfrm>
          <a:prstGeom prst="rect">
            <a:avLst/>
          </a:prstGeom>
        </p:spPr>
        <p:txBody>
          <a:bodyPr wrap="none">
            <a:spAutoFit/>
          </a:bodyPr>
          <a:lstStyle/>
          <a:p>
            <a:r>
              <a:rPr lang="en-US" sz="1600" dirty="0">
                <a:solidFill>
                  <a:srgbClr val="0070C0"/>
                </a:solidFill>
              </a:rPr>
              <a:t>https://</a:t>
            </a:r>
            <a:r>
              <a:rPr lang="en-US" sz="1600" dirty="0" err="1">
                <a:solidFill>
                  <a:srgbClr val="0070C0"/>
                </a:solidFill>
              </a:rPr>
              <a:t>www.fda.gov</a:t>
            </a:r>
            <a:r>
              <a:rPr lang="en-US" sz="1600" dirty="0">
                <a:solidFill>
                  <a:srgbClr val="0070C0"/>
                </a:solidFill>
              </a:rPr>
              <a:t>/media/151710/download</a:t>
            </a:r>
          </a:p>
        </p:txBody>
      </p:sp>
    </p:spTree>
    <p:extLst>
      <p:ext uri="{BB962C8B-B14F-4D97-AF65-F5344CB8AC3E}">
        <p14:creationId xmlns:p14="http://schemas.microsoft.com/office/powerpoint/2010/main" val="129831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6FF5192-D161-48A3-8D6C-8DB0A3B7ED36}"/>
              </a:ext>
            </a:extLst>
          </p:cNvPr>
          <p:cNvCxnSpPr>
            <a:cxnSpLocks/>
          </p:cNvCxnSpPr>
          <p:nvPr/>
        </p:nvCxnSpPr>
        <p:spPr>
          <a:xfrm>
            <a:off x="6249451" y="-788486"/>
            <a:ext cx="61545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9A01B6D-2C48-F74A-B23A-04727E9D8293}"/>
              </a:ext>
            </a:extLst>
          </p:cNvPr>
          <p:cNvSpPr/>
          <p:nvPr/>
        </p:nvSpPr>
        <p:spPr>
          <a:xfrm>
            <a:off x="11574684" y="0"/>
            <a:ext cx="61731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6D30EB4-9BD4-8E4F-8F35-D39ECD8F9A2A}"/>
              </a:ext>
            </a:extLst>
          </p:cNvPr>
          <p:cNvSpPr txBox="1"/>
          <p:nvPr/>
        </p:nvSpPr>
        <p:spPr>
          <a:xfrm>
            <a:off x="10874599" y="0"/>
            <a:ext cx="954544" cy="707886"/>
          </a:xfrm>
          <a:prstGeom prst="rect">
            <a:avLst/>
          </a:prstGeom>
          <a:noFill/>
        </p:spPr>
        <p:txBody>
          <a:bodyPr wrap="square" rtlCol="0">
            <a:spAutoFit/>
          </a:bodyPr>
          <a:lstStyle/>
          <a:p>
            <a:r>
              <a:rPr lang="en-US" sz="4000" dirty="0">
                <a:solidFill>
                  <a:schemeClr val="bg1"/>
                </a:solidFill>
              </a:rPr>
              <a:t>1</a:t>
            </a:r>
          </a:p>
        </p:txBody>
      </p:sp>
      <p:sp>
        <p:nvSpPr>
          <p:cNvPr id="9" name="Rectangle 8">
            <a:extLst>
              <a:ext uri="{FF2B5EF4-FFF2-40B4-BE49-F238E27FC236}">
                <a16:creationId xmlns:a16="http://schemas.microsoft.com/office/drawing/2014/main" id="{5C511D16-A323-054B-A37A-9D2BBB57F8E6}"/>
              </a:ext>
            </a:extLst>
          </p:cNvPr>
          <p:cNvSpPr/>
          <p:nvPr/>
        </p:nvSpPr>
        <p:spPr>
          <a:xfrm>
            <a:off x="10629900" y="0"/>
            <a:ext cx="15621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A23F1251-2C4C-0C42-B49B-C08EAFE4C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9236" y="129149"/>
            <a:ext cx="973396" cy="166651"/>
          </a:xfrm>
          <a:prstGeom prst="rect">
            <a:avLst/>
          </a:prstGeom>
        </p:spPr>
      </p:pic>
      <p:sp>
        <p:nvSpPr>
          <p:cNvPr id="11" name="Rectangle 10">
            <a:extLst>
              <a:ext uri="{FF2B5EF4-FFF2-40B4-BE49-F238E27FC236}">
                <a16:creationId xmlns:a16="http://schemas.microsoft.com/office/drawing/2014/main" id="{F74EC033-6C06-494D-9514-0384A258D5BB}"/>
              </a:ext>
            </a:extLst>
          </p:cNvPr>
          <p:cNvSpPr/>
          <p:nvPr/>
        </p:nvSpPr>
        <p:spPr>
          <a:xfrm>
            <a:off x="174492" y="216726"/>
            <a:ext cx="10494702" cy="523220"/>
          </a:xfrm>
          <a:prstGeom prst="rect">
            <a:avLst/>
          </a:prstGeom>
        </p:spPr>
        <p:txBody>
          <a:bodyPr wrap="square">
            <a:spAutoFit/>
          </a:bodyPr>
          <a:lstStyle/>
          <a:p>
            <a:r>
              <a:rPr lang="en-US"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Pfizer/COMIRNATY Post-FDA Approval Studies</a:t>
            </a:r>
          </a:p>
        </p:txBody>
      </p:sp>
      <p:pic>
        <p:nvPicPr>
          <p:cNvPr id="6" name="Picture 5">
            <a:extLst>
              <a:ext uri="{FF2B5EF4-FFF2-40B4-BE49-F238E27FC236}">
                <a16:creationId xmlns:a16="http://schemas.microsoft.com/office/drawing/2014/main" id="{5D61C6EB-B49F-B24B-BDD4-C9FD2FC3A8DF}"/>
              </a:ext>
            </a:extLst>
          </p:cNvPr>
          <p:cNvPicPr>
            <a:picLocks noChangeAspect="1"/>
          </p:cNvPicPr>
          <p:nvPr/>
        </p:nvPicPr>
        <p:blipFill>
          <a:blip r:embed="rId3"/>
          <a:stretch>
            <a:fillRect/>
          </a:stretch>
        </p:blipFill>
        <p:spPr>
          <a:xfrm>
            <a:off x="174492" y="1188973"/>
            <a:ext cx="9012372" cy="686816"/>
          </a:xfrm>
          <a:prstGeom prst="rect">
            <a:avLst/>
          </a:prstGeom>
        </p:spPr>
      </p:pic>
      <p:pic>
        <p:nvPicPr>
          <p:cNvPr id="31" name="Picture 30">
            <a:extLst>
              <a:ext uri="{FF2B5EF4-FFF2-40B4-BE49-F238E27FC236}">
                <a16:creationId xmlns:a16="http://schemas.microsoft.com/office/drawing/2014/main" id="{C3A87D50-F597-5D41-9399-1FC246230508}"/>
              </a:ext>
            </a:extLst>
          </p:cNvPr>
          <p:cNvPicPr>
            <a:picLocks noChangeAspect="1"/>
          </p:cNvPicPr>
          <p:nvPr/>
        </p:nvPicPr>
        <p:blipFill>
          <a:blip r:embed="rId4"/>
          <a:stretch>
            <a:fillRect/>
          </a:stretch>
        </p:blipFill>
        <p:spPr>
          <a:xfrm>
            <a:off x="239842" y="1694875"/>
            <a:ext cx="11075400" cy="1059606"/>
          </a:xfrm>
          <a:prstGeom prst="rect">
            <a:avLst/>
          </a:prstGeom>
        </p:spPr>
      </p:pic>
      <p:pic>
        <p:nvPicPr>
          <p:cNvPr id="32" name="Picture 31">
            <a:extLst>
              <a:ext uri="{FF2B5EF4-FFF2-40B4-BE49-F238E27FC236}">
                <a16:creationId xmlns:a16="http://schemas.microsoft.com/office/drawing/2014/main" id="{F5303B6A-791C-E543-9806-90E30C1E50CB}"/>
              </a:ext>
            </a:extLst>
          </p:cNvPr>
          <p:cNvPicPr>
            <a:picLocks noChangeAspect="1"/>
          </p:cNvPicPr>
          <p:nvPr/>
        </p:nvPicPr>
        <p:blipFill>
          <a:blip r:embed="rId5"/>
          <a:stretch>
            <a:fillRect/>
          </a:stretch>
        </p:blipFill>
        <p:spPr>
          <a:xfrm>
            <a:off x="7899477" y="2594997"/>
            <a:ext cx="3415765" cy="289869"/>
          </a:xfrm>
          <a:prstGeom prst="rect">
            <a:avLst/>
          </a:prstGeom>
        </p:spPr>
      </p:pic>
      <p:sp>
        <p:nvSpPr>
          <p:cNvPr id="36" name="Rectangle 35">
            <a:extLst>
              <a:ext uri="{FF2B5EF4-FFF2-40B4-BE49-F238E27FC236}">
                <a16:creationId xmlns:a16="http://schemas.microsoft.com/office/drawing/2014/main" id="{577C2B86-4D40-F44A-A0AA-DCCD0F116C5D}"/>
              </a:ext>
            </a:extLst>
          </p:cNvPr>
          <p:cNvSpPr/>
          <p:nvPr/>
        </p:nvSpPr>
        <p:spPr>
          <a:xfrm>
            <a:off x="7935611" y="3019992"/>
            <a:ext cx="3639073" cy="307777"/>
          </a:xfrm>
          <a:prstGeom prst="rect">
            <a:avLst/>
          </a:prstGeom>
        </p:spPr>
        <p:txBody>
          <a:bodyPr wrap="none">
            <a:spAutoFit/>
          </a:bodyPr>
          <a:lstStyle/>
          <a:p>
            <a:r>
              <a:rPr lang="en-US" sz="1400" dirty="0">
                <a:solidFill>
                  <a:srgbClr val="0070C0"/>
                </a:solidFill>
              </a:rPr>
              <a:t>https://</a:t>
            </a:r>
            <a:r>
              <a:rPr lang="en-US" sz="1400" dirty="0" err="1">
                <a:solidFill>
                  <a:srgbClr val="0070C0"/>
                </a:solidFill>
              </a:rPr>
              <a:t>www.fda.gov</a:t>
            </a:r>
            <a:r>
              <a:rPr lang="en-US" sz="1400" dirty="0">
                <a:solidFill>
                  <a:srgbClr val="0070C0"/>
                </a:solidFill>
              </a:rPr>
              <a:t>/media/151710/download</a:t>
            </a:r>
          </a:p>
        </p:txBody>
      </p:sp>
      <p:sp>
        <p:nvSpPr>
          <p:cNvPr id="12" name="TextBox 11">
            <a:extLst>
              <a:ext uri="{FF2B5EF4-FFF2-40B4-BE49-F238E27FC236}">
                <a16:creationId xmlns:a16="http://schemas.microsoft.com/office/drawing/2014/main" id="{70CABB32-75CD-C641-9A7D-23F90B66C432}"/>
              </a:ext>
            </a:extLst>
          </p:cNvPr>
          <p:cNvSpPr txBox="1"/>
          <p:nvPr/>
        </p:nvSpPr>
        <p:spPr>
          <a:xfrm>
            <a:off x="12641580" y="2091690"/>
            <a:ext cx="184731" cy="369332"/>
          </a:xfrm>
          <a:prstGeom prst="rect">
            <a:avLst/>
          </a:prstGeom>
          <a:noFill/>
        </p:spPr>
        <p:txBody>
          <a:bodyPr wrap="none" rtlCol="0">
            <a:spAutoFit/>
          </a:bodyPr>
          <a:lstStyle/>
          <a:p>
            <a:endParaRPr lang="en-US"/>
          </a:p>
        </p:txBody>
      </p:sp>
      <p:sp>
        <p:nvSpPr>
          <p:cNvPr id="20" name="TextBox 19">
            <a:extLst>
              <a:ext uri="{FF2B5EF4-FFF2-40B4-BE49-F238E27FC236}">
                <a16:creationId xmlns:a16="http://schemas.microsoft.com/office/drawing/2014/main" id="{79E5D342-5EA2-DC48-9AE3-2A7569105DE0}"/>
              </a:ext>
            </a:extLst>
          </p:cNvPr>
          <p:cNvSpPr txBox="1"/>
          <p:nvPr/>
        </p:nvSpPr>
        <p:spPr>
          <a:xfrm>
            <a:off x="499284" y="4023811"/>
            <a:ext cx="11075400" cy="2200602"/>
          </a:xfrm>
          <a:prstGeom prst="rect">
            <a:avLst/>
          </a:prstGeom>
          <a:noFill/>
          <a:ln>
            <a:solidFill>
              <a:schemeClr val="accent1"/>
            </a:solidFill>
          </a:ln>
        </p:spPr>
        <p:txBody>
          <a:bodyPr wrap="square">
            <a:spAutoFit/>
          </a:bodyPr>
          <a:lstStyle/>
          <a:p>
            <a:pPr algn="ctr"/>
            <a:r>
              <a:rPr lang="en-US" sz="2500" i="1" dirty="0"/>
              <a:t>“A major problem with protein-based therapeutics is their immunogenicity, that is, their tendency to trigger an unwanted immune response against themselves... </a:t>
            </a:r>
          </a:p>
          <a:p>
            <a:pPr algn="ctr"/>
            <a:r>
              <a:rPr lang="en-US" sz="2500" i="1" dirty="0"/>
              <a:t>Such antibodies can cause complications that can be life threatening.”  </a:t>
            </a:r>
            <a:r>
              <a:rPr lang="en-US" sz="2000" dirty="0"/>
              <a:t>	</a:t>
            </a:r>
            <a:r>
              <a:rPr lang="en-US" dirty="0"/>
              <a:t> </a:t>
            </a:r>
          </a:p>
          <a:p>
            <a:endParaRPr lang="en-US" sz="1600" dirty="0"/>
          </a:p>
          <a:p>
            <a:endParaRPr lang="en-US" sz="1400" dirty="0">
              <a:solidFill>
                <a:srgbClr val="0070C0"/>
              </a:solidFill>
            </a:endParaRPr>
          </a:p>
          <a:p>
            <a:r>
              <a:rPr lang="en-US" sz="1400" dirty="0">
                <a:solidFill>
                  <a:srgbClr val="0070C0"/>
                </a:solidFill>
              </a:rPr>
              <a:t>https://</a:t>
            </a:r>
            <a:r>
              <a:rPr lang="en-US" sz="1400" dirty="0" err="1">
                <a:solidFill>
                  <a:srgbClr val="0070C0"/>
                </a:solidFill>
              </a:rPr>
              <a:t>www.fda.gov</a:t>
            </a:r>
            <a:r>
              <a:rPr lang="en-US" sz="1400" dirty="0">
                <a:solidFill>
                  <a:srgbClr val="0070C0"/>
                </a:solidFill>
              </a:rPr>
              <a:t>/vaccines-blood-biologics/biologics-research-projects/immunogenicity-protein-based-therapeutics</a:t>
            </a:r>
          </a:p>
          <a:p>
            <a:endParaRPr lang="en-US" dirty="0"/>
          </a:p>
        </p:txBody>
      </p:sp>
      <p:cxnSp>
        <p:nvCxnSpPr>
          <p:cNvPr id="21" name="Straight Connector 20">
            <a:extLst>
              <a:ext uri="{FF2B5EF4-FFF2-40B4-BE49-F238E27FC236}">
                <a16:creationId xmlns:a16="http://schemas.microsoft.com/office/drawing/2014/main" id="{9EA01FA0-FF2A-444E-ABA9-579810C7ECC1}"/>
              </a:ext>
            </a:extLst>
          </p:cNvPr>
          <p:cNvCxnSpPr>
            <a:cxnSpLocks/>
          </p:cNvCxnSpPr>
          <p:nvPr/>
        </p:nvCxnSpPr>
        <p:spPr>
          <a:xfrm>
            <a:off x="6350085" y="2261325"/>
            <a:ext cx="476978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999317-EE34-6644-9DE8-0E567675EBC0}"/>
              </a:ext>
            </a:extLst>
          </p:cNvPr>
          <p:cNvCxnSpPr>
            <a:cxnSpLocks/>
          </p:cNvCxnSpPr>
          <p:nvPr/>
        </p:nvCxnSpPr>
        <p:spPr>
          <a:xfrm>
            <a:off x="806535" y="2594997"/>
            <a:ext cx="838032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55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AD7B5DD-B658-0647-A49E-D2BA4D740A92}"/>
              </a:ext>
            </a:extLst>
          </p:cNvPr>
          <p:cNvSpPr/>
          <p:nvPr/>
        </p:nvSpPr>
        <p:spPr>
          <a:xfrm>
            <a:off x="7783726" y="10667"/>
            <a:ext cx="4337154" cy="6753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BB55FC4-E620-1F4E-BF12-337F252E3E27}"/>
              </a:ext>
            </a:extLst>
          </p:cNvPr>
          <p:cNvSpPr/>
          <p:nvPr/>
        </p:nvSpPr>
        <p:spPr>
          <a:xfrm>
            <a:off x="8077526" y="6139479"/>
            <a:ext cx="3793333" cy="307777"/>
          </a:xfrm>
          <a:prstGeom prst="rect">
            <a:avLst/>
          </a:prstGeom>
        </p:spPr>
        <p:txBody>
          <a:bodyPr wrap="square">
            <a:spAutoFit/>
          </a:bodyPr>
          <a:lstStyle/>
          <a:p>
            <a:r>
              <a:rPr lang="en-US" sz="1400" dirty="0">
                <a:solidFill>
                  <a:srgbClr val="0070C0"/>
                </a:solidFill>
                <a:latin typeface="Helvetica" pitchFamily="2" charset="0"/>
              </a:rPr>
              <a:t>https://</a:t>
            </a:r>
            <a:r>
              <a:rPr lang="en-US" sz="1400" dirty="0" err="1">
                <a:solidFill>
                  <a:srgbClr val="0070C0"/>
                </a:solidFill>
                <a:latin typeface="Helvetica" pitchFamily="2" charset="0"/>
              </a:rPr>
              <a:t>www.fda.gov</a:t>
            </a:r>
            <a:r>
              <a:rPr lang="en-US" sz="1400" dirty="0">
                <a:solidFill>
                  <a:srgbClr val="0070C0"/>
                </a:solidFill>
                <a:latin typeface="Helvetica" pitchFamily="2" charset="0"/>
              </a:rPr>
              <a:t>/media/151733/download</a:t>
            </a:r>
            <a:endParaRPr lang="en-US" sz="1600" i="1" dirty="0">
              <a:solidFill>
                <a:srgbClr val="0070C0"/>
              </a:solidFill>
              <a:effectLst/>
              <a:highlight>
                <a:srgbClr val="FFFF00"/>
              </a:highlight>
              <a:latin typeface="Helvetica" pitchFamily="2" charset="0"/>
            </a:endParaRPr>
          </a:p>
        </p:txBody>
      </p:sp>
      <p:pic>
        <p:nvPicPr>
          <p:cNvPr id="3" name="Picture 2">
            <a:extLst>
              <a:ext uri="{FF2B5EF4-FFF2-40B4-BE49-F238E27FC236}">
                <a16:creationId xmlns:a16="http://schemas.microsoft.com/office/drawing/2014/main" id="{A00E4FE4-0C43-1748-AD52-CA9C9DA3EF52}"/>
              </a:ext>
            </a:extLst>
          </p:cNvPr>
          <p:cNvPicPr>
            <a:picLocks noChangeAspect="1"/>
          </p:cNvPicPr>
          <p:nvPr/>
        </p:nvPicPr>
        <p:blipFill>
          <a:blip r:embed="rId2"/>
          <a:stretch>
            <a:fillRect/>
          </a:stretch>
        </p:blipFill>
        <p:spPr>
          <a:xfrm>
            <a:off x="304696" y="899086"/>
            <a:ext cx="7550150" cy="4530090"/>
          </a:xfrm>
          <a:prstGeom prst="rect">
            <a:avLst/>
          </a:prstGeom>
        </p:spPr>
      </p:pic>
      <p:pic>
        <p:nvPicPr>
          <p:cNvPr id="4" name="Picture 3">
            <a:extLst>
              <a:ext uri="{FF2B5EF4-FFF2-40B4-BE49-F238E27FC236}">
                <a16:creationId xmlns:a16="http://schemas.microsoft.com/office/drawing/2014/main" id="{042A8B45-6840-844C-B008-D990401FA735}"/>
              </a:ext>
            </a:extLst>
          </p:cNvPr>
          <p:cNvPicPr>
            <a:picLocks noChangeAspect="1"/>
          </p:cNvPicPr>
          <p:nvPr/>
        </p:nvPicPr>
        <p:blipFill rotWithShape="1">
          <a:blip r:embed="rId3"/>
          <a:srcRect t="6201"/>
          <a:stretch/>
        </p:blipFill>
        <p:spPr>
          <a:xfrm>
            <a:off x="436107" y="5210677"/>
            <a:ext cx="7489859" cy="1634490"/>
          </a:xfrm>
          <a:prstGeom prst="rect">
            <a:avLst/>
          </a:prstGeom>
        </p:spPr>
      </p:pic>
      <p:sp>
        <p:nvSpPr>
          <p:cNvPr id="2" name="Oval 1">
            <a:extLst>
              <a:ext uri="{FF2B5EF4-FFF2-40B4-BE49-F238E27FC236}">
                <a16:creationId xmlns:a16="http://schemas.microsoft.com/office/drawing/2014/main" id="{FE2F5F97-6094-B84B-8E75-158AFB76529F}"/>
              </a:ext>
            </a:extLst>
          </p:cNvPr>
          <p:cNvSpPr/>
          <p:nvPr/>
        </p:nvSpPr>
        <p:spPr>
          <a:xfrm>
            <a:off x="304696" y="6139479"/>
            <a:ext cx="2138183" cy="516193"/>
          </a:xfrm>
          <a:prstGeom prst="ellipse">
            <a:avLst/>
          </a:prstGeom>
          <a:noFill/>
          <a:ln w="22225">
            <a:solidFill>
              <a:srgbClr val="9C2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F33C53F-58ED-B649-A1D4-0BA92D3B4BAF}"/>
              </a:ext>
            </a:extLst>
          </p:cNvPr>
          <p:cNvSpPr/>
          <p:nvPr/>
        </p:nvSpPr>
        <p:spPr>
          <a:xfrm>
            <a:off x="224686" y="2054544"/>
            <a:ext cx="2138183" cy="1554480"/>
          </a:xfrm>
          <a:prstGeom prst="ellipse">
            <a:avLst/>
          </a:prstGeom>
          <a:noFill/>
          <a:ln w="22225">
            <a:solidFill>
              <a:srgbClr val="9C2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10516E5-FF6B-984B-9F3D-BD4083EB8191}"/>
              </a:ext>
            </a:extLst>
          </p:cNvPr>
          <p:cNvPicPr>
            <a:picLocks noChangeAspect="1"/>
          </p:cNvPicPr>
          <p:nvPr/>
        </p:nvPicPr>
        <p:blipFill rotWithShape="1">
          <a:blip r:embed="rId4"/>
          <a:srcRect r="33507"/>
          <a:stretch/>
        </p:blipFill>
        <p:spPr>
          <a:xfrm>
            <a:off x="7925966" y="1788879"/>
            <a:ext cx="4194914" cy="541030"/>
          </a:xfrm>
          <a:prstGeom prst="rect">
            <a:avLst/>
          </a:prstGeom>
        </p:spPr>
      </p:pic>
      <p:pic>
        <p:nvPicPr>
          <p:cNvPr id="7" name="Picture 6">
            <a:extLst>
              <a:ext uri="{FF2B5EF4-FFF2-40B4-BE49-F238E27FC236}">
                <a16:creationId xmlns:a16="http://schemas.microsoft.com/office/drawing/2014/main" id="{E45CEFC0-54F9-4145-BB58-1A2C5D1296E1}"/>
              </a:ext>
            </a:extLst>
          </p:cNvPr>
          <p:cNvPicPr>
            <a:picLocks noChangeAspect="1"/>
          </p:cNvPicPr>
          <p:nvPr/>
        </p:nvPicPr>
        <p:blipFill rotWithShape="1">
          <a:blip r:embed="rId5"/>
          <a:srcRect r="43214" b="69896"/>
          <a:stretch/>
        </p:blipFill>
        <p:spPr>
          <a:xfrm>
            <a:off x="7854846" y="1192267"/>
            <a:ext cx="3950485" cy="371459"/>
          </a:xfrm>
          <a:prstGeom prst="rect">
            <a:avLst/>
          </a:prstGeom>
        </p:spPr>
      </p:pic>
      <p:sp>
        <p:nvSpPr>
          <p:cNvPr id="12" name="Subtitle 2">
            <a:extLst>
              <a:ext uri="{FF2B5EF4-FFF2-40B4-BE49-F238E27FC236}">
                <a16:creationId xmlns:a16="http://schemas.microsoft.com/office/drawing/2014/main" id="{F6D1838F-5725-F043-815F-06A2E21E1E4D}"/>
              </a:ext>
            </a:extLst>
          </p:cNvPr>
          <p:cNvSpPr txBox="1">
            <a:spLocks/>
          </p:cNvSpPr>
          <p:nvPr/>
        </p:nvSpPr>
        <p:spPr>
          <a:xfrm>
            <a:off x="252412" y="173038"/>
            <a:ext cx="10977563" cy="6905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160"/>
              </a:lnSpc>
              <a:spcAft>
                <a:spcPts val="600"/>
              </a:spcAft>
              <a:buNone/>
            </a:pPr>
            <a:r>
              <a:rPr lang="en-US" sz="1800" b="1" dirty="0"/>
              <a:t>COMIRNATY Biological License Approval (BLA) – Ingredients, </a:t>
            </a:r>
            <a:r>
              <a:rPr lang="en-US" sz="1800" b="1" dirty="0" err="1"/>
              <a:t>pgs</a:t>
            </a:r>
            <a:r>
              <a:rPr lang="en-US" sz="1800" b="1" dirty="0"/>
              <a:t> 7-8 </a:t>
            </a:r>
          </a:p>
        </p:txBody>
      </p:sp>
    </p:spTree>
    <p:extLst>
      <p:ext uri="{BB962C8B-B14F-4D97-AF65-F5344CB8AC3E}">
        <p14:creationId xmlns:p14="http://schemas.microsoft.com/office/powerpoint/2010/main" val="103593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BB55FC4-E620-1F4E-BF12-337F252E3E27}"/>
              </a:ext>
            </a:extLst>
          </p:cNvPr>
          <p:cNvSpPr/>
          <p:nvPr/>
        </p:nvSpPr>
        <p:spPr>
          <a:xfrm>
            <a:off x="7035152" y="6152676"/>
            <a:ext cx="3785192" cy="307777"/>
          </a:xfrm>
          <a:prstGeom prst="rect">
            <a:avLst/>
          </a:prstGeom>
        </p:spPr>
        <p:txBody>
          <a:bodyPr wrap="square">
            <a:spAutoFit/>
          </a:bodyPr>
          <a:lstStyle/>
          <a:p>
            <a:r>
              <a:rPr lang="en-US" sz="1400" dirty="0">
                <a:solidFill>
                  <a:srgbClr val="0070C0"/>
                </a:solidFill>
                <a:latin typeface="Helvetica" pitchFamily="2" charset="0"/>
              </a:rPr>
              <a:t>https://</a:t>
            </a:r>
            <a:r>
              <a:rPr lang="en-US" sz="1400" dirty="0" err="1">
                <a:solidFill>
                  <a:srgbClr val="0070C0"/>
                </a:solidFill>
                <a:latin typeface="Helvetica" pitchFamily="2" charset="0"/>
              </a:rPr>
              <a:t>www.fda.gov</a:t>
            </a:r>
            <a:r>
              <a:rPr lang="en-US" sz="1400" dirty="0">
                <a:solidFill>
                  <a:srgbClr val="0070C0"/>
                </a:solidFill>
                <a:latin typeface="Helvetica" pitchFamily="2" charset="0"/>
              </a:rPr>
              <a:t>/media/151733/download</a:t>
            </a:r>
            <a:endParaRPr lang="en-US" sz="1600" i="1" dirty="0">
              <a:solidFill>
                <a:srgbClr val="0070C0"/>
              </a:solidFill>
              <a:effectLst/>
              <a:highlight>
                <a:srgbClr val="FFFF00"/>
              </a:highlight>
              <a:latin typeface="Helvetica" pitchFamily="2" charset="0"/>
            </a:endParaRPr>
          </a:p>
        </p:txBody>
      </p:sp>
      <p:pic>
        <p:nvPicPr>
          <p:cNvPr id="6" name="Picture 5">
            <a:extLst>
              <a:ext uri="{FF2B5EF4-FFF2-40B4-BE49-F238E27FC236}">
                <a16:creationId xmlns:a16="http://schemas.microsoft.com/office/drawing/2014/main" id="{885D1332-40E2-3E4E-8ED3-6C63757C24C2}"/>
              </a:ext>
            </a:extLst>
          </p:cNvPr>
          <p:cNvPicPr>
            <a:picLocks noChangeAspect="1"/>
          </p:cNvPicPr>
          <p:nvPr/>
        </p:nvPicPr>
        <p:blipFill>
          <a:blip r:embed="rId2"/>
          <a:stretch>
            <a:fillRect/>
          </a:stretch>
        </p:blipFill>
        <p:spPr>
          <a:xfrm>
            <a:off x="97546" y="44245"/>
            <a:ext cx="5968958" cy="4749320"/>
          </a:xfrm>
          <a:prstGeom prst="rect">
            <a:avLst/>
          </a:prstGeom>
        </p:spPr>
      </p:pic>
      <p:pic>
        <p:nvPicPr>
          <p:cNvPr id="7" name="Picture 6">
            <a:extLst>
              <a:ext uri="{FF2B5EF4-FFF2-40B4-BE49-F238E27FC236}">
                <a16:creationId xmlns:a16="http://schemas.microsoft.com/office/drawing/2014/main" id="{60390E1B-19AE-E242-BA9A-9445A4AD674E}"/>
              </a:ext>
            </a:extLst>
          </p:cNvPr>
          <p:cNvPicPr>
            <a:picLocks noChangeAspect="1"/>
          </p:cNvPicPr>
          <p:nvPr/>
        </p:nvPicPr>
        <p:blipFill rotWithShape="1">
          <a:blip r:embed="rId3"/>
          <a:srcRect t="11214"/>
          <a:stretch/>
        </p:blipFill>
        <p:spPr>
          <a:xfrm>
            <a:off x="175678" y="4775885"/>
            <a:ext cx="5838943" cy="2055042"/>
          </a:xfrm>
          <a:prstGeom prst="rect">
            <a:avLst/>
          </a:prstGeom>
        </p:spPr>
      </p:pic>
      <p:cxnSp>
        <p:nvCxnSpPr>
          <p:cNvPr id="11" name="Straight Connector 10">
            <a:extLst>
              <a:ext uri="{FF2B5EF4-FFF2-40B4-BE49-F238E27FC236}">
                <a16:creationId xmlns:a16="http://schemas.microsoft.com/office/drawing/2014/main" id="{BAE0DBA6-0241-B447-8BB7-AF36A733BC01}"/>
              </a:ext>
            </a:extLst>
          </p:cNvPr>
          <p:cNvCxnSpPr>
            <a:cxnSpLocks/>
          </p:cNvCxnSpPr>
          <p:nvPr/>
        </p:nvCxnSpPr>
        <p:spPr>
          <a:xfrm>
            <a:off x="187108" y="445401"/>
            <a:ext cx="4659212"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9106425D-A44F-714C-97EF-1CF2EE40C961}"/>
              </a:ext>
            </a:extLst>
          </p:cNvPr>
          <p:cNvPicPr>
            <a:picLocks noChangeAspect="1"/>
          </p:cNvPicPr>
          <p:nvPr/>
        </p:nvPicPr>
        <p:blipFill rotWithShape="1">
          <a:blip r:embed="rId4"/>
          <a:srcRect r="43214" b="69896"/>
          <a:stretch/>
        </p:blipFill>
        <p:spPr>
          <a:xfrm>
            <a:off x="6735128" y="1759249"/>
            <a:ext cx="3950485" cy="371459"/>
          </a:xfrm>
          <a:prstGeom prst="rect">
            <a:avLst/>
          </a:prstGeom>
        </p:spPr>
      </p:pic>
      <p:pic>
        <p:nvPicPr>
          <p:cNvPr id="15" name="Picture 14">
            <a:extLst>
              <a:ext uri="{FF2B5EF4-FFF2-40B4-BE49-F238E27FC236}">
                <a16:creationId xmlns:a16="http://schemas.microsoft.com/office/drawing/2014/main" id="{B34A60E8-15BD-3D44-B70E-995397B8B86B}"/>
              </a:ext>
            </a:extLst>
          </p:cNvPr>
          <p:cNvPicPr>
            <a:picLocks noChangeAspect="1"/>
          </p:cNvPicPr>
          <p:nvPr/>
        </p:nvPicPr>
        <p:blipFill rotWithShape="1">
          <a:blip r:embed="rId5"/>
          <a:srcRect r="33507"/>
          <a:stretch/>
        </p:blipFill>
        <p:spPr>
          <a:xfrm>
            <a:off x="6830291" y="2302280"/>
            <a:ext cx="4194914" cy="541030"/>
          </a:xfrm>
          <a:prstGeom prst="rect">
            <a:avLst/>
          </a:prstGeom>
        </p:spPr>
      </p:pic>
      <p:sp>
        <p:nvSpPr>
          <p:cNvPr id="16" name="Subtitle 2">
            <a:extLst>
              <a:ext uri="{FF2B5EF4-FFF2-40B4-BE49-F238E27FC236}">
                <a16:creationId xmlns:a16="http://schemas.microsoft.com/office/drawing/2014/main" id="{17512FF2-1B0F-C54B-AAF3-91285284EF4A}"/>
              </a:ext>
            </a:extLst>
          </p:cNvPr>
          <p:cNvSpPr txBox="1">
            <a:spLocks/>
          </p:cNvSpPr>
          <p:nvPr/>
        </p:nvSpPr>
        <p:spPr>
          <a:xfrm>
            <a:off x="6156066" y="100120"/>
            <a:ext cx="5968958" cy="6905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160"/>
              </a:lnSpc>
              <a:spcAft>
                <a:spcPts val="600"/>
              </a:spcAft>
              <a:buNone/>
            </a:pPr>
            <a:r>
              <a:rPr lang="en-US" sz="1800" b="1" dirty="0"/>
              <a:t>COMIRNATY Biological License Approval (BLA) –, </a:t>
            </a:r>
            <a:r>
              <a:rPr lang="en-US" sz="1800" b="1" dirty="0" err="1"/>
              <a:t>pgs</a:t>
            </a:r>
            <a:r>
              <a:rPr lang="en-US" sz="1800" b="1" dirty="0"/>
              <a:t> 10-11, </a:t>
            </a:r>
          </a:p>
        </p:txBody>
      </p:sp>
    </p:spTree>
    <p:extLst>
      <p:ext uri="{BB962C8B-B14F-4D97-AF65-F5344CB8AC3E}">
        <p14:creationId xmlns:p14="http://schemas.microsoft.com/office/powerpoint/2010/main" val="127925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AD7B5DD-B658-0647-A49E-D2BA4D740A92}"/>
              </a:ext>
            </a:extLst>
          </p:cNvPr>
          <p:cNvSpPr/>
          <p:nvPr/>
        </p:nvSpPr>
        <p:spPr>
          <a:xfrm>
            <a:off x="7854846" y="0"/>
            <a:ext cx="4337154"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BD4B6C1-66F1-8E4C-B048-7205C09DABC5}"/>
              </a:ext>
            </a:extLst>
          </p:cNvPr>
          <p:cNvSpPr/>
          <p:nvPr/>
        </p:nvSpPr>
        <p:spPr>
          <a:xfrm>
            <a:off x="6549702" y="6423352"/>
            <a:ext cx="4337154" cy="261610"/>
          </a:xfrm>
          <a:prstGeom prst="rect">
            <a:avLst/>
          </a:prstGeom>
        </p:spPr>
        <p:txBody>
          <a:bodyPr wrap="square">
            <a:spAutoFit/>
          </a:bodyPr>
          <a:lstStyle/>
          <a:p>
            <a:r>
              <a:rPr lang="en-US" sz="1100" dirty="0">
                <a:solidFill>
                  <a:srgbClr val="0070C0"/>
                </a:solidFill>
                <a:latin typeface="Helvetica" pitchFamily="2" charset="0"/>
              </a:rPr>
              <a:t>https://</a:t>
            </a:r>
            <a:r>
              <a:rPr lang="en-US" sz="1100" dirty="0" err="1">
                <a:solidFill>
                  <a:srgbClr val="0070C0"/>
                </a:solidFill>
                <a:latin typeface="Helvetica" pitchFamily="2" charset="0"/>
              </a:rPr>
              <a:t>www.cdc.gov</a:t>
            </a:r>
            <a:r>
              <a:rPr lang="en-US" sz="1100" dirty="0">
                <a:solidFill>
                  <a:srgbClr val="0070C0"/>
                </a:solidFill>
                <a:latin typeface="Helvetica" pitchFamily="2" charset="0"/>
              </a:rPr>
              <a:t>/</a:t>
            </a:r>
            <a:r>
              <a:rPr lang="en-US" sz="1100" dirty="0" err="1">
                <a:solidFill>
                  <a:srgbClr val="0070C0"/>
                </a:solidFill>
                <a:latin typeface="Helvetica" pitchFamily="2" charset="0"/>
              </a:rPr>
              <a:t>mmwr</a:t>
            </a:r>
            <a:r>
              <a:rPr lang="en-US" sz="1100" dirty="0">
                <a:solidFill>
                  <a:srgbClr val="0070C0"/>
                </a:solidFill>
                <a:latin typeface="Helvetica" pitchFamily="2" charset="0"/>
              </a:rPr>
              <a:t>/volumes/70/</a:t>
            </a:r>
            <a:r>
              <a:rPr lang="en-US" sz="1100" dirty="0" err="1">
                <a:solidFill>
                  <a:srgbClr val="0070C0"/>
                </a:solidFill>
                <a:latin typeface="Helvetica" pitchFamily="2" charset="0"/>
              </a:rPr>
              <a:t>wr</a:t>
            </a:r>
            <a:r>
              <a:rPr lang="en-US" sz="1100" dirty="0">
                <a:solidFill>
                  <a:srgbClr val="0070C0"/>
                </a:solidFill>
                <a:latin typeface="Helvetica" pitchFamily="2" charset="0"/>
              </a:rPr>
              <a:t>/pdfs/mm7036e2-H.pdf</a:t>
            </a:r>
            <a:endParaRPr lang="en-US" sz="1200" i="1" dirty="0">
              <a:solidFill>
                <a:srgbClr val="0070C0"/>
              </a:solidFill>
              <a:effectLst/>
              <a:highlight>
                <a:srgbClr val="FFFF00"/>
              </a:highlight>
              <a:latin typeface="Helvetica" pitchFamily="2" charset="0"/>
            </a:endParaRPr>
          </a:p>
        </p:txBody>
      </p:sp>
      <p:pic>
        <p:nvPicPr>
          <p:cNvPr id="2" name="Picture 1">
            <a:extLst>
              <a:ext uri="{FF2B5EF4-FFF2-40B4-BE49-F238E27FC236}">
                <a16:creationId xmlns:a16="http://schemas.microsoft.com/office/drawing/2014/main" id="{2DBB05BB-2941-184C-A3DF-DCBCFE41EAE3}"/>
              </a:ext>
            </a:extLst>
          </p:cNvPr>
          <p:cNvPicPr>
            <a:picLocks noChangeAspect="1"/>
          </p:cNvPicPr>
          <p:nvPr/>
        </p:nvPicPr>
        <p:blipFill rotWithShape="1">
          <a:blip r:embed="rId2"/>
          <a:srcRect t="4746"/>
          <a:stretch/>
        </p:blipFill>
        <p:spPr>
          <a:xfrm>
            <a:off x="584524" y="401203"/>
            <a:ext cx="10115550" cy="6022149"/>
          </a:xfrm>
          <a:prstGeom prst="rect">
            <a:avLst/>
          </a:prstGeom>
        </p:spPr>
      </p:pic>
      <p:sp>
        <p:nvSpPr>
          <p:cNvPr id="7" name="TextBox 6">
            <a:extLst>
              <a:ext uri="{FF2B5EF4-FFF2-40B4-BE49-F238E27FC236}">
                <a16:creationId xmlns:a16="http://schemas.microsoft.com/office/drawing/2014/main" id="{9D097A3B-69C7-4745-BC00-4CDEBC85E974}"/>
              </a:ext>
            </a:extLst>
          </p:cNvPr>
          <p:cNvSpPr txBox="1"/>
          <p:nvPr/>
        </p:nvSpPr>
        <p:spPr>
          <a:xfrm>
            <a:off x="771306" y="48594"/>
            <a:ext cx="10115550" cy="369332"/>
          </a:xfrm>
          <a:prstGeom prst="rect">
            <a:avLst/>
          </a:prstGeom>
          <a:noFill/>
        </p:spPr>
        <p:txBody>
          <a:bodyPr wrap="square" rtlCol="0">
            <a:spAutoFit/>
          </a:bodyPr>
          <a:lstStyle/>
          <a:p>
            <a:r>
              <a:rPr lang="en-US" dirty="0">
                <a:solidFill>
                  <a:srgbClr val="FF0000"/>
                </a:solidFill>
              </a:rPr>
              <a:t>As mass vaccination increases, so do hospitalizations of child teens, children and babies from ‘COVID-19’ </a:t>
            </a:r>
          </a:p>
        </p:txBody>
      </p:sp>
      <p:cxnSp>
        <p:nvCxnSpPr>
          <p:cNvPr id="4" name="Straight Connector 3">
            <a:extLst>
              <a:ext uri="{FF2B5EF4-FFF2-40B4-BE49-F238E27FC236}">
                <a16:creationId xmlns:a16="http://schemas.microsoft.com/office/drawing/2014/main" id="{6894E7DB-BA55-4A49-A3DB-8C9D1E4FA58B}"/>
              </a:ext>
            </a:extLst>
          </p:cNvPr>
          <p:cNvCxnSpPr/>
          <p:nvPr/>
        </p:nvCxnSpPr>
        <p:spPr>
          <a:xfrm>
            <a:off x="6390307" y="2943224"/>
            <a:ext cx="0" cy="2043113"/>
          </a:xfrm>
          <a:prstGeom prst="line">
            <a:avLst/>
          </a:prstGeom>
          <a:ln w="2222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F7559FA-FC9C-D542-B2FE-2BCB40FC2E2D}"/>
              </a:ext>
            </a:extLst>
          </p:cNvPr>
          <p:cNvCxnSpPr>
            <a:cxnSpLocks/>
          </p:cNvCxnSpPr>
          <p:nvPr/>
        </p:nvCxnSpPr>
        <p:spPr>
          <a:xfrm>
            <a:off x="8651235" y="2286000"/>
            <a:ext cx="0" cy="2681288"/>
          </a:xfrm>
          <a:prstGeom prst="line">
            <a:avLst/>
          </a:prstGeom>
          <a:ln w="2222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9AC2C-0CC5-E841-AA7A-1649C5C12CE2}"/>
              </a:ext>
            </a:extLst>
          </p:cNvPr>
          <p:cNvSpPr txBox="1"/>
          <p:nvPr/>
        </p:nvSpPr>
        <p:spPr>
          <a:xfrm>
            <a:off x="7745092" y="1959072"/>
            <a:ext cx="1946374" cy="307777"/>
          </a:xfrm>
          <a:prstGeom prst="rect">
            <a:avLst/>
          </a:prstGeom>
          <a:noFill/>
        </p:spPr>
        <p:txBody>
          <a:bodyPr wrap="square" rtlCol="0">
            <a:spAutoFit/>
          </a:bodyPr>
          <a:lstStyle/>
          <a:p>
            <a:r>
              <a:rPr lang="en-US" sz="1400" dirty="0">
                <a:solidFill>
                  <a:srgbClr val="FF0000"/>
                </a:solidFill>
              </a:rPr>
              <a:t>EUA Vax 12-15 years</a:t>
            </a:r>
          </a:p>
        </p:txBody>
      </p:sp>
      <p:sp>
        <p:nvSpPr>
          <p:cNvPr id="13" name="TextBox 12">
            <a:extLst>
              <a:ext uri="{FF2B5EF4-FFF2-40B4-BE49-F238E27FC236}">
                <a16:creationId xmlns:a16="http://schemas.microsoft.com/office/drawing/2014/main" id="{51F80CE0-D50B-6641-AAC3-060A525D07CC}"/>
              </a:ext>
            </a:extLst>
          </p:cNvPr>
          <p:cNvSpPr txBox="1"/>
          <p:nvPr/>
        </p:nvSpPr>
        <p:spPr>
          <a:xfrm>
            <a:off x="5661650" y="2602436"/>
            <a:ext cx="1494793" cy="307777"/>
          </a:xfrm>
          <a:prstGeom prst="rect">
            <a:avLst/>
          </a:prstGeom>
          <a:noFill/>
        </p:spPr>
        <p:txBody>
          <a:bodyPr wrap="square" rtlCol="0">
            <a:spAutoFit/>
          </a:bodyPr>
          <a:lstStyle/>
          <a:p>
            <a:r>
              <a:rPr lang="en-US" sz="1400" dirty="0">
                <a:solidFill>
                  <a:srgbClr val="FF0000"/>
                </a:solidFill>
              </a:rPr>
              <a:t>EUA Vax Adults</a:t>
            </a:r>
          </a:p>
        </p:txBody>
      </p:sp>
    </p:spTree>
    <p:extLst>
      <p:ext uri="{BB962C8B-B14F-4D97-AF65-F5344CB8AC3E}">
        <p14:creationId xmlns:p14="http://schemas.microsoft.com/office/powerpoint/2010/main" val="2492327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553</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-webkit-standard</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Kingston</dc:creator>
  <cp:lastModifiedBy>Karen Kingston</cp:lastModifiedBy>
  <cp:revision>33</cp:revision>
  <cp:lastPrinted>2021-09-28T03:32:52Z</cp:lastPrinted>
  <dcterms:created xsi:type="dcterms:W3CDTF">2021-09-27T17:38:05Z</dcterms:created>
  <dcterms:modified xsi:type="dcterms:W3CDTF">2021-09-30T16:22:21Z</dcterms:modified>
</cp:coreProperties>
</file>