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839" r:id="rId2"/>
    <p:sldId id="844" r:id="rId3"/>
    <p:sldId id="840" r:id="rId4"/>
    <p:sldId id="843" r:id="rId5"/>
    <p:sldId id="845" r:id="rId6"/>
    <p:sldId id="852" r:id="rId7"/>
    <p:sldId id="853" r:id="rId8"/>
    <p:sldId id="855" r:id="rId9"/>
    <p:sldId id="851" r:id="rId10"/>
    <p:sldId id="815" r:id="rId11"/>
    <p:sldId id="856" r:id="rId12"/>
    <p:sldId id="849" r:id="rId13"/>
    <p:sldId id="847" r:id="rId14"/>
    <p:sldId id="848" r:id="rId15"/>
    <p:sldId id="850" r:id="rId16"/>
    <p:sldId id="857" r:id="rId17"/>
    <p:sldId id="854" r:id="rId18"/>
    <p:sldId id="841" r:id="rId19"/>
    <p:sldId id="842" r:id="rId20"/>
    <p:sldId id="8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98"/>
    <p:restoredTop sz="86553"/>
  </p:normalViewPr>
  <p:slideViewPr>
    <p:cSldViewPr snapToGrid="0" snapToObjects="1">
      <p:cViewPr varScale="1">
        <p:scale>
          <a:sx n="69" d="100"/>
          <a:sy n="69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2140-18F8-E942-B964-702951766DA8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1D37E-30A9-2646-BD19-0566085C1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2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7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0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8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6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7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1D37E-30A9-2646-BD19-0566085C1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F92-D794-FD4B-970A-4C6C45406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F8856-39CA-DB41-814A-566AAE4EA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F615A-3382-1943-BE47-7E128BEF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8BFD-828F-6148-BF8F-27DE21A8738E}" type="datetime1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01C4-C777-FA42-A144-0B4D708C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30A02-6B0F-FA44-BA30-A71C3C97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u="sng">
                <a:solidFill>
                  <a:srgbClr val="002060"/>
                </a:solidFill>
              </a:defRPr>
            </a:lvl1pPr>
          </a:lstStyle>
          <a:p>
            <a:fld id="{C85AE89E-055F-4A40-8597-B789B9AA2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E076-B205-B64D-9BA9-457F773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972DD-54B7-EB47-B387-0A8C3ED7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E8183-ECD6-FE45-B41D-93B3EDD9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3735-AD49-0041-82CE-1382A2992203}" type="datetime1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CE770-885D-764A-8583-547FA9BD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A5B3-99BF-0A4A-A5EA-70184E41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D3FD1-B3B7-2940-836F-10C1FA6DE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A32CD-6EC1-514C-BB55-8E1E0101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ACCA2-5252-4546-B994-0CF2B777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1FC4-9D04-7740-A6F4-C039268772C5}" type="datetime1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C52ED-012B-2C41-A526-B99C996E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CE091-E78F-F847-875E-A0BBB6FA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C5B3-0BC6-B84B-AF6F-2BEAEFC3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E8FD-D389-564E-B8A0-162224D2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BF07A-3F19-FC4E-8B59-F05D1FC1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025C-5F1E-1F4A-AEEB-0F51D4F66BDE}" type="datetime1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8E1CF-3A20-9548-BEB2-BB53509C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A47C-C5E7-7247-B5F4-92916F26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7204-72AC-5743-BA25-6D1288F6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0CF35-AF68-434D-9876-CFFC2F53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0BEE-3535-3642-997B-31092C27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61FF-E237-9F46-8629-7F893D4F3EA1}" type="datetime1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6E73-89E6-F840-90A6-E9249058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7EEE7-E6EB-3847-8045-1DE5667C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1B62-2617-DD4A-9260-CA6F7BCA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36B7-BBD0-2F41-8FA8-F76FE0ECA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FFC64-830F-D24C-92D0-5FFE32837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8974B-B026-E243-AC8D-51049B70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48D7-F5E3-294A-9D67-CDEC89968246}" type="datetime1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2EDE6-06BD-9344-9037-D5FBBC11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D2726-C3A8-0B40-BD8C-8AA6CAD4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424E-1AE8-694E-8ACD-D1490DF8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0683-297C-1041-BC79-4C9A1BAE3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3B626-4100-C945-97A8-04271120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5F375-0242-394D-97CC-33D1A731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D72ED-0832-7945-9ACE-6E5725B90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E90A6-0D4B-B24D-B8B2-F9E29A84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7635-E4F8-FA47-973A-277D6C2A37E6}" type="datetime1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34CDC-B4B5-6C4F-96CA-14474A4E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84F81-0AA8-8048-86BF-4F9A292B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CAB5-DBC2-E04D-9201-D537229A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CCE62-C883-1946-AFE0-7E4D5700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C81A-82F1-5441-BCD9-EBB9A8ED397D}" type="datetime1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EBF5F-E322-2D40-9A33-43EFAB60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28869-9442-6044-99E6-8632DB57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F468D-1224-1E44-9DFE-B9F76F20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CC46-5CAD-FF47-B462-70F4ADD00239}" type="datetime1">
              <a:rPr lang="en-US" smtClean="0"/>
              <a:t>10/11/21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D461D-787C-EC40-A291-0206F0E4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3D4E4-7212-C242-B062-204A62F0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A252-E45A-544A-AEC5-1A4DE94C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CB7B-FDD4-784D-937C-9C7D118E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A0FDF-D7D4-9846-BAF1-653533C61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26374-A0D5-D249-B85B-9C2C772A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B7A7-BC27-6845-8BAA-07EBB1114550}" type="datetime1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5FA28-CF33-984D-8FA2-E234F707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7EFC4-CD27-F042-8C97-962D1D1E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DDE5-F073-8E41-9136-5FA83305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608CE-3731-4C49-A1AC-7E55AFA56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B920-ABE4-254E-A4A2-A347E6048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7ECB-D7D5-BF46-A124-D36ABCAB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625-3DDE-0244-8852-C39EDFC1D4C8}" type="datetime1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18EDA-92E8-AA42-8387-8BE3D4CA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9D095-5FE2-E24F-BD33-8B601290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C503C-E946-654F-BA36-025CC2FB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5C584-0719-FB42-A5E8-21C8A1C3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BEB0-D52C-9641-BB36-C4C9CE253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2E43-4AA8-B04E-82C8-69BA5C9EA8D0}" type="datetime1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70A70-3287-AA46-8861-59E1692D3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BC38-87B0-9147-A779-2B39C1134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E89E-055F-4A40-8597-B789B9AA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F1FA45-5E2A-D44E-86D4-BDBA86CE8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444581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8988612" y="5711116"/>
            <a:ext cx="30040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21760-51B1-9E4C-8789-6992A2511D15}"/>
              </a:ext>
            </a:extLst>
          </p:cNvPr>
          <p:cNvSpPr/>
          <p:nvPr/>
        </p:nvSpPr>
        <p:spPr>
          <a:xfrm>
            <a:off x="4683967" y="3284376"/>
            <a:ext cx="4304645" cy="3398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10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01733-7977-944F-B6CE-CBE01403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643" y="19844"/>
            <a:ext cx="9430713" cy="68019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394901" y="6511847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D7A263-7498-C147-BDF4-8A5C8F10E59C}"/>
              </a:ext>
            </a:extLst>
          </p:cNvPr>
          <p:cNvSpPr/>
          <p:nvPr/>
        </p:nvSpPr>
        <p:spPr>
          <a:xfrm>
            <a:off x="1477617" y="4757531"/>
            <a:ext cx="2537791" cy="543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39ACBF-2D10-4649-9EF7-08B076916689}"/>
              </a:ext>
            </a:extLst>
          </p:cNvPr>
          <p:cNvSpPr/>
          <p:nvPr/>
        </p:nvSpPr>
        <p:spPr>
          <a:xfrm>
            <a:off x="1477618" y="4075043"/>
            <a:ext cx="2537790" cy="543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9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3EE02-198E-8440-814A-59D8E7BD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E89E-055F-4A40-8597-B789B9AA2259}" type="slidenum">
              <a:rPr lang="en-US" sz="1600" b="1" u="sng" smtClean="0">
                <a:solidFill>
                  <a:schemeClr val="accent1">
                    <a:lumMod val="50000"/>
                  </a:schemeClr>
                </a:solidFill>
              </a:rPr>
              <a:t>11</a:t>
            </a:fld>
            <a:endParaRPr lang="en-US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4CBA5-2A9D-FE41-BA26-F5E1FCA9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64" y="0"/>
            <a:ext cx="64600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27F84-DEE5-6F44-92E2-F4D9D748EF6A}"/>
              </a:ext>
            </a:extLst>
          </p:cNvPr>
          <p:cNvSpPr txBox="1"/>
          <p:nvPr/>
        </p:nvSpPr>
        <p:spPr>
          <a:xfrm>
            <a:off x="4696400" y="6459865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9EE97-2B8B-7149-A532-07405FB56D44}"/>
              </a:ext>
            </a:extLst>
          </p:cNvPr>
          <p:cNvSpPr/>
          <p:nvPr/>
        </p:nvSpPr>
        <p:spPr>
          <a:xfrm>
            <a:off x="1550504" y="5049078"/>
            <a:ext cx="1775792" cy="715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8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12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BBDC8-A997-2A4B-A4F6-5E05622D5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5" y="227194"/>
            <a:ext cx="7032461" cy="6272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38D2A9-CD8A-CA45-9E8A-5D00C7A36807}"/>
              </a:ext>
            </a:extLst>
          </p:cNvPr>
          <p:cNvSpPr/>
          <p:nvPr/>
        </p:nvSpPr>
        <p:spPr>
          <a:xfrm>
            <a:off x="986975" y="96214"/>
            <a:ext cx="7032461" cy="909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2F265-5915-3C4B-9E8D-D442BBB39717}"/>
              </a:ext>
            </a:extLst>
          </p:cNvPr>
          <p:cNvCxnSpPr>
            <a:cxnSpLocks/>
          </p:cNvCxnSpPr>
          <p:nvPr/>
        </p:nvCxnSpPr>
        <p:spPr>
          <a:xfrm>
            <a:off x="1181400" y="2914606"/>
            <a:ext cx="18544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6092F7-B0C2-A941-9644-EC4C50DDBCE0}"/>
              </a:ext>
            </a:extLst>
          </p:cNvPr>
          <p:cNvCxnSpPr>
            <a:cxnSpLocks/>
          </p:cNvCxnSpPr>
          <p:nvPr/>
        </p:nvCxnSpPr>
        <p:spPr>
          <a:xfrm>
            <a:off x="1975104" y="2298414"/>
            <a:ext cx="60443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E795F9-9A03-7C46-BC5D-DEDAE023B62B}"/>
              </a:ext>
            </a:extLst>
          </p:cNvPr>
          <p:cNvCxnSpPr>
            <a:cxnSpLocks/>
          </p:cNvCxnSpPr>
          <p:nvPr/>
        </p:nvCxnSpPr>
        <p:spPr>
          <a:xfrm>
            <a:off x="1181400" y="2615406"/>
            <a:ext cx="6664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B04848-3AEE-C647-9128-4912A0736434}"/>
              </a:ext>
            </a:extLst>
          </p:cNvPr>
          <p:cNvCxnSpPr>
            <a:cxnSpLocks/>
          </p:cNvCxnSpPr>
          <p:nvPr/>
        </p:nvCxnSpPr>
        <p:spPr>
          <a:xfrm>
            <a:off x="6345936" y="3566382"/>
            <a:ext cx="14996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BD3F56-33FA-804C-B766-4D0B3EA06924}"/>
              </a:ext>
            </a:extLst>
          </p:cNvPr>
          <p:cNvCxnSpPr>
            <a:cxnSpLocks/>
          </p:cNvCxnSpPr>
          <p:nvPr/>
        </p:nvCxnSpPr>
        <p:spPr>
          <a:xfrm>
            <a:off x="1205784" y="3846798"/>
            <a:ext cx="6664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31D981-DC97-9344-B3A4-28EF78D51516}"/>
              </a:ext>
            </a:extLst>
          </p:cNvPr>
          <p:cNvCxnSpPr>
            <a:cxnSpLocks/>
          </p:cNvCxnSpPr>
          <p:nvPr/>
        </p:nvCxnSpPr>
        <p:spPr>
          <a:xfrm>
            <a:off x="1181400" y="4163790"/>
            <a:ext cx="6664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3D3A6F-F12D-2A4D-9640-62E51DA1C1DF}"/>
              </a:ext>
            </a:extLst>
          </p:cNvPr>
          <p:cNvCxnSpPr>
            <a:cxnSpLocks/>
          </p:cNvCxnSpPr>
          <p:nvPr/>
        </p:nvCxnSpPr>
        <p:spPr>
          <a:xfrm>
            <a:off x="1181400" y="4456398"/>
            <a:ext cx="6664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2E5F40-19BF-944B-A642-C7865497C650}"/>
              </a:ext>
            </a:extLst>
          </p:cNvPr>
          <p:cNvCxnSpPr>
            <a:cxnSpLocks/>
          </p:cNvCxnSpPr>
          <p:nvPr/>
        </p:nvCxnSpPr>
        <p:spPr>
          <a:xfrm>
            <a:off x="1181400" y="4785582"/>
            <a:ext cx="6664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89D41A-2076-0B43-B9BF-419B71365FF9}"/>
              </a:ext>
            </a:extLst>
          </p:cNvPr>
          <p:cNvCxnSpPr>
            <a:cxnSpLocks/>
          </p:cNvCxnSpPr>
          <p:nvPr/>
        </p:nvCxnSpPr>
        <p:spPr>
          <a:xfrm>
            <a:off x="1181400" y="5133054"/>
            <a:ext cx="25127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E6130D7-DD9C-1D41-8FB5-C601102DC31D}"/>
              </a:ext>
            </a:extLst>
          </p:cNvPr>
          <p:cNvSpPr txBox="1"/>
          <p:nvPr/>
        </p:nvSpPr>
        <p:spPr>
          <a:xfrm>
            <a:off x="8012222" y="2563251"/>
            <a:ext cx="398041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Vaccine POTENCY is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Based on Super-Spreader BEHAVIOR</a:t>
            </a:r>
          </a:p>
        </p:txBody>
      </p:sp>
    </p:spTree>
    <p:extLst>
      <p:ext uri="{BB962C8B-B14F-4D97-AF65-F5344CB8AC3E}">
        <p14:creationId xmlns:p14="http://schemas.microsoft.com/office/powerpoint/2010/main" val="17549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13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2DF9B-2F57-6447-8117-F361A40C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23" y="1753504"/>
            <a:ext cx="8381025" cy="4284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DCCB5E-55D8-FA48-8E15-DEB275D80444}"/>
              </a:ext>
            </a:extLst>
          </p:cNvPr>
          <p:cNvCxnSpPr>
            <a:cxnSpLocks/>
          </p:cNvCxnSpPr>
          <p:nvPr/>
        </p:nvCxnSpPr>
        <p:spPr>
          <a:xfrm>
            <a:off x="5469603" y="2207524"/>
            <a:ext cx="34259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C9EAB-878E-BE4A-859C-93CCAB87B7DA}"/>
              </a:ext>
            </a:extLst>
          </p:cNvPr>
          <p:cNvCxnSpPr>
            <a:cxnSpLocks/>
          </p:cNvCxnSpPr>
          <p:nvPr/>
        </p:nvCxnSpPr>
        <p:spPr>
          <a:xfrm>
            <a:off x="1270106" y="2582064"/>
            <a:ext cx="75157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52DAF-AFB4-FC4D-AD68-DE9E3D12E898}"/>
              </a:ext>
            </a:extLst>
          </p:cNvPr>
          <p:cNvCxnSpPr>
            <a:cxnSpLocks/>
          </p:cNvCxnSpPr>
          <p:nvPr/>
        </p:nvCxnSpPr>
        <p:spPr>
          <a:xfrm>
            <a:off x="1227457" y="3689598"/>
            <a:ext cx="63347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480E43-0C1D-B94B-B9D8-115AC48CE98D}"/>
              </a:ext>
            </a:extLst>
          </p:cNvPr>
          <p:cNvCxnSpPr>
            <a:cxnSpLocks/>
          </p:cNvCxnSpPr>
          <p:nvPr/>
        </p:nvCxnSpPr>
        <p:spPr>
          <a:xfrm>
            <a:off x="4394852" y="4033489"/>
            <a:ext cx="45007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EDED1F-6432-254C-9B2A-61E9C78BAAE2}"/>
              </a:ext>
            </a:extLst>
          </p:cNvPr>
          <p:cNvCxnSpPr>
            <a:cxnSpLocks/>
          </p:cNvCxnSpPr>
          <p:nvPr/>
        </p:nvCxnSpPr>
        <p:spPr>
          <a:xfrm>
            <a:off x="1227457" y="4398672"/>
            <a:ext cx="76681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2D040-AB2C-6C41-B535-930C9C994EF3}"/>
              </a:ext>
            </a:extLst>
          </p:cNvPr>
          <p:cNvCxnSpPr>
            <a:cxnSpLocks/>
          </p:cNvCxnSpPr>
          <p:nvPr/>
        </p:nvCxnSpPr>
        <p:spPr>
          <a:xfrm>
            <a:off x="1227457" y="4752817"/>
            <a:ext cx="28888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CF9B1C-76AC-F047-94D4-688792DD8285}"/>
              </a:ext>
            </a:extLst>
          </p:cNvPr>
          <p:cNvCxnSpPr>
            <a:cxnSpLocks/>
          </p:cNvCxnSpPr>
          <p:nvPr/>
        </p:nvCxnSpPr>
        <p:spPr>
          <a:xfrm>
            <a:off x="1270106" y="3008784"/>
            <a:ext cx="75157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C775F5-FA9A-8746-AF19-07DCCD50C3C1}"/>
              </a:ext>
            </a:extLst>
          </p:cNvPr>
          <p:cNvCxnSpPr>
            <a:cxnSpLocks/>
          </p:cNvCxnSpPr>
          <p:nvPr/>
        </p:nvCxnSpPr>
        <p:spPr>
          <a:xfrm>
            <a:off x="1227457" y="3283104"/>
            <a:ext cx="75157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2124C6-08FC-8743-87FB-09A8316E8FF5}"/>
              </a:ext>
            </a:extLst>
          </p:cNvPr>
          <p:cNvSpPr txBox="1"/>
          <p:nvPr/>
        </p:nvSpPr>
        <p:spPr>
          <a:xfrm>
            <a:off x="882720" y="627452"/>
            <a:ext cx="8205216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Healthcare Privacy: So private…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you may not even be informed if your health is at risk.</a:t>
            </a:r>
          </a:p>
        </p:txBody>
      </p:sp>
    </p:spTree>
    <p:extLst>
      <p:ext uri="{BB962C8B-B14F-4D97-AF65-F5344CB8AC3E}">
        <p14:creationId xmlns:p14="http://schemas.microsoft.com/office/powerpoint/2010/main" val="388170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14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17076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E33C9B-EE63-B442-AE76-1EA539BA4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26"/>
          <a:stretch/>
        </p:blipFill>
        <p:spPr>
          <a:xfrm>
            <a:off x="166912" y="490267"/>
            <a:ext cx="5446488" cy="5428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C4F0F7-EBA7-4644-8985-66465A75A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09" y="2171797"/>
            <a:ext cx="8882196" cy="188594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168CFA-D388-A94C-9E34-8602ECB1E9E5}"/>
              </a:ext>
            </a:extLst>
          </p:cNvPr>
          <p:cNvSpPr/>
          <p:nvPr/>
        </p:nvSpPr>
        <p:spPr>
          <a:xfrm>
            <a:off x="3182112" y="2208373"/>
            <a:ext cx="3419856" cy="35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4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15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64C1E-3B14-C545-96DD-A70E4857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19" y="643006"/>
            <a:ext cx="7906573" cy="4974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38D2A9-CD8A-CA45-9E8A-5D00C7A36807}"/>
              </a:ext>
            </a:extLst>
          </p:cNvPr>
          <p:cNvSpPr/>
          <p:nvPr/>
        </p:nvSpPr>
        <p:spPr>
          <a:xfrm>
            <a:off x="595175" y="456218"/>
            <a:ext cx="8110918" cy="5161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6D562-9F49-1745-9BAB-3FE4E9EA7CD4}"/>
              </a:ext>
            </a:extLst>
          </p:cNvPr>
          <p:cNvSpPr txBox="1"/>
          <p:nvPr/>
        </p:nvSpPr>
        <p:spPr>
          <a:xfrm>
            <a:off x="8500821" y="1945964"/>
            <a:ext cx="3286540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chemeClr val="bg1"/>
                </a:solidFill>
              </a:rPr>
              <a:t>Warning Notices and 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</a:rPr>
              <a:t>Coupon Codes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F96D22-5676-9645-9B94-922CC8DB8748}"/>
              </a:ext>
            </a:extLst>
          </p:cNvPr>
          <p:cNvCxnSpPr>
            <a:cxnSpLocks/>
          </p:cNvCxnSpPr>
          <p:nvPr/>
        </p:nvCxnSpPr>
        <p:spPr>
          <a:xfrm>
            <a:off x="5486400" y="975072"/>
            <a:ext cx="2938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B09E5C-E98A-654B-AF5D-AD7E300FA734}"/>
              </a:ext>
            </a:extLst>
          </p:cNvPr>
          <p:cNvCxnSpPr>
            <a:cxnSpLocks/>
          </p:cNvCxnSpPr>
          <p:nvPr/>
        </p:nvCxnSpPr>
        <p:spPr>
          <a:xfrm>
            <a:off x="901148" y="1349612"/>
            <a:ext cx="74141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9E9E5D-3DB5-DB48-9BC5-7F9AB6B8733B}"/>
              </a:ext>
            </a:extLst>
          </p:cNvPr>
          <p:cNvCxnSpPr>
            <a:cxnSpLocks/>
          </p:cNvCxnSpPr>
          <p:nvPr/>
        </p:nvCxnSpPr>
        <p:spPr>
          <a:xfrm>
            <a:off x="954157" y="1700795"/>
            <a:ext cx="72462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EF1255-F243-AF4B-B2BE-5185AA9D655A}"/>
              </a:ext>
            </a:extLst>
          </p:cNvPr>
          <p:cNvCxnSpPr>
            <a:cxnSpLocks/>
          </p:cNvCxnSpPr>
          <p:nvPr/>
        </p:nvCxnSpPr>
        <p:spPr>
          <a:xfrm>
            <a:off x="901148" y="2055124"/>
            <a:ext cx="137822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5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16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273996" y="6186634"/>
            <a:ext cx="70135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https://</a:t>
            </a:r>
            <a:r>
              <a:rPr lang="en-US" sz="12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2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A2C02-3B77-4945-859A-73560ECCD7E3}"/>
              </a:ext>
            </a:extLst>
          </p:cNvPr>
          <p:cNvCxnSpPr>
            <a:cxnSpLocks/>
          </p:cNvCxnSpPr>
          <p:nvPr/>
        </p:nvCxnSpPr>
        <p:spPr>
          <a:xfrm>
            <a:off x="4293704" y="2169389"/>
            <a:ext cx="24683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E8C514-9F49-B340-A721-3D754FAF4F6B}"/>
              </a:ext>
            </a:extLst>
          </p:cNvPr>
          <p:cNvCxnSpPr>
            <a:cxnSpLocks/>
          </p:cNvCxnSpPr>
          <p:nvPr/>
        </p:nvCxnSpPr>
        <p:spPr>
          <a:xfrm>
            <a:off x="6096000" y="3636206"/>
            <a:ext cx="7403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9C796E-8EC7-5E40-901A-F25067596531}"/>
              </a:ext>
            </a:extLst>
          </p:cNvPr>
          <p:cNvCxnSpPr>
            <a:cxnSpLocks/>
          </p:cNvCxnSpPr>
          <p:nvPr/>
        </p:nvCxnSpPr>
        <p:spPr>
          <a:xfrm>
            <a:off x="3678303" y="5149682"/>
            <a:ext cx="31673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CD58BB-6100-0745-8258-392509967EAE}"/>
              </a:ext>
            </a:extLst>
          </p:cNvPr>
          <p:cNvSpPr txBox="1"/>
          <p:nvPr/>
        </p:nvSpPr>
        <p:spPr>
          <a:xfrm>
            <a:off x="7119912" y="1132835"/>
            <a:ext cx="4624170" cy="418576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2007: Vaccine Prioritization Strategies for 27 Countries of the EU and Global Health Security Action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Healthcare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Doctors, Nurses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Essential service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Firefighters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Government personnel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Risk 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Pregnant women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8C160-C9CB-D841-9DE2-91A8A4689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49" y="1034994"/>
            <a:ext cx="6618335" cy="44122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7ADA48-A7C4-CB40-80A1-4EA11BDAF71F}"/>
              </a:ext>
            </a:extLst>
          </p:cNvPr>
          <p:cNvCxnSpPr>
            <a:cxnSpLocks/>
          </p:cNvCxnSpPr>
          <p:nvPr/>
        </p:nvCxnSpPr>
        <p:spPr>
          <a:xfrm>
            <a:off x="491285" y="2493059"/>
            <a:ext cx="61745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F96C8-8455-A045-BCA2-AEDE44AFC904}"/>
              </a:ext>
            </a:extLst>
          </p:cNvPr>
          <p:cNvCxnSpPr>
            <a:cxnSpLocks/>
          </p:cNvCxnSpPr>
          <p:nvPr/>
        </p:nvCxnSpPr>
        <p:spPr>
          <a:xfrm>
            <a:off x="501578" y="2756939"/>
            <a:ext cx="61642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7B0398-7219-DE42-8C84-8BDC02ADF2CA}"/>
              </a:ext>
            </a:extLst>
          </p:cNvPr>
          <p:cNvCxnSpPr>
            <a:cxnSpLocks/>
          </p:cNvCxnSpPr>
          <p:nvPr/>
        </p:nvCxnSpPr>
        <p:spPr>
          <a:xfrm>
            <a:off x="501577" y="3077290"/>
            <a:ext cx="616426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47B31A-A558-EF43-B725-A56FA952029A}"/>
              </a:ext>
            </a:extLst>
          </p:cNvPr>
          <p:cNvCxnSpPr>
            <a:cxnSpLocks/>
          </p:cNvCxnSpPr>
          <p:nvPr/>
        </p:nvCxnSpPr>
        <p:spPr>
          <a:xfrm>
            <a:off x="491285" y="3320617"/>
            <a:ext cx="61745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A32F07-E2A0-CD49-8F98-2D45C706D15B}"/>
              </a:ext>
            </a:extLst>
          </p:cNvPr>
          <p:cNvCxnSpPr>
            <a:cxnSpLocks/>
          </p:cNvCxnSpPr>
          <p:nvPr/>
        </p:nvCxnSpPr>
        <p:spPr>
          <a:xfrm>
            <a:off x="501577" y="3927022"/>
            <a:ext cx="59646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C97C5A-5136-BA40-B633-52D02DCDD841}"/>
              </a:ext>
            </a:extLst>
          </p:cNvPr>
          <p:cNvCxnSpPr>
            <a:cxnSpLocks/>
          </p:cNvCxnSpPr>
          <p:nvPr/>
        </p:nvCxnSpPr>
        <p:spPr>
          <a:xfrm>
            <a:off x="510908" y="3627455"/>
            <a:ext cx="6154935" cy="87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F03E7F-8F1A-4D4B-9D37-5DB89B284184}"/>
              </a:ext>
            </a:extLst>
          </p:cNvPr>
          <p:cNvCxnSpPr>
            <a:cxnSpLocks/>
          </p:cNvCxnSpPr>
          <p:nvPr/>
        </p:nvCxnSpPr>
        <p:spPr>
          <a:xfrm>
            <a:off x="4107223" y="2195893"/>
            <a:ext cx="25586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79FE4A-0B3F-1F44-A78C-39B5DC039280}"/>
              </a:ext>
            </a:extLst>
          </p:cNvPr>
          <p:cNvCxnSpPr>
            <a:cxnSpLocks/>
          </p:cNvCxnSpPr>
          <p:nvPr/>
        </p:nvCxnSpPr>
        <p:spPr>
          <a:xfrm>
            <a:off x="547009" y="4225196"/>
            <a:ext cx="43960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E63F8B-5EF0-DA44-B460-5B4A0E559F80}"/>
              </a:ext>
            </a:extLst>
          </p:cNvPr>
          <p:cNvSpPr txBox="1"/>
          <p:nvPr/>
        </p:nvSpPr>
        <p:spPr>
          <a:xfrm>
            <a:off x="7148920" y="6055798"/>
            <a:ext cx="3148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pubmed.ncbi.nlm.nih.gov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/17825095</a:t>
            </a:r>
            <a:r>
              <a:rPr lang="en-US" sz="12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8683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9E5FC3-F33D-214E-BE22-B8AEE90A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39" y="408716"/>
            <a:ext cx="4038947" cy="149307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17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28" y="6516411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381476" y="6317439"/>
            <a:ext cx="9387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32:52 VIDEO START https://</a:t>
            </a:r>
            <a:r>
              <a:rPr lang="en-US" sz="1200" dirty="0" err="1">
                <a:solidFill>
                  <a:srgbClr val="0070C0"/>
                </a:solidFill>
              </a:rPr>
              <a:t>oecdtv.webtv-solution.com</a:t>
            </a:r>
            <a:r>
              <a:rPr lang="en-US" sz="1200" dirty="0">
                <a:solidFill>
                  <a:srgbClr val="0070C0"/>
                </a:solidFill>
              </a:rPr>
              <a:t>/6c38401bbfabe96c963ede85620cab98/or/Korean-delegation-AI-event-The-OECD-Principles-on-Artificial-Intelligence-Progress-over-the-Past-Two-years-and-Future-Directions.html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00989-477F-5F41-A342-B9C8DA3EF4F6}"/>
              </a:ext>
            </a:extLst>
          </p:cNvPr>
          <p:cNvSpPr txBox="1"/>
          <p:nvPr/>
        </p:nvSpPr>
        <p:spPr>
          <a:xfrm>
            <a:off x="381477" y="2584450"/>
            <a:ext cx="109485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 Advance Trustworthy Ai and Prioritize Training of an Ai Ready Workforce </a:t>
            </a:r>
          </a:p>
          <a:p>
            <a:endParaRPr lang="en-US" sz="2000" i="1" dirty="0"/>
          </a:p>
          <a:p>
            <a:pPr algn="ctr"/>
            <a:r>
              <a:rPr lang="en-US" sz="2800" i="1" dirty="0"/>
              <a:t>“We must prepare the future and the present US workforce for integration of Ai systems across all sectors of the economy and society."</a:t>
            </a:r>
          </a:p>
          <a:p>
            <a:pPr algn="ctr"/>
            <a:endParaRPr lang="en-US" sz="2100" dirty="0"/>
          </a:p>
          <a:p>
            <a:r>
              <a:rPr lang="en-US" sz="2100" i="1" dirty="0"/>
              <a:t>“Our goal is to </a:t>
            </a:r>
            <a:r>
              <a:rPr lang="en-US" sz="2100" b="1" i="1" dirty="0"/>
              <a:t>fill the Ai talent gap </a:t>
            </a:r>
            <a:r>
              <a:rPr lang="en-US" sz="2100" i="1" dirty="0"/>
              <a:t>and </a:t>
            </a:r>
            <a:r>
              <a:rPr lang="en-US" sz="2100" b="1" i="1" dirty="0"/>
              <a:t>prepare US workers for jobs of the future by implementing policies that ensure a diverse, inclusive and knowledgeable workforce</a:t>
            </a:r>
            <a:r>
              <a:rPr lang="en-US" sz="2100" i="1" dirty="0"/>
              <a:t>. We would like to see the integration of Ai related concepts of schooling, from kindergarten, and even pre-kindergarten through doctoral positions, including community colleges…”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F3112-63AA-5B4D-9722-7E78A38CFF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767"/>
          <a:stretch/>
        </p:blipFill>
        <p:spPr>
          <a:xfrm>
            <a:off x="0" y="24739"/>
            <a:ext cx="8826759" cy="1875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9C2D5-F598-6642-A992-75EBDF204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81" y="24240"/>
            <a:ext cx="3837903" cy="1418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4DF127-1541-AB43-99EF-5F84551F6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848" y="1506664"/>
            <a:ext cx="6956956" cy="10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5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18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mobile.reuters.com</a:t>
            </a:r>
            <a:r>
              <a:rPr lang="en-US" sz="1100" dirty="0">
                <a:solidFill>
                  <a:srgbClr val="0070C0"/>
                </a:solidFill>
              </a:rPr>
              <a:t>/article/amp/idUSKBN29U03X?fbclid=IwAR21TWGcg0hylxQ1-gyzkG--u3LATH6d2zEc8lUuMVqE400VXYpcLERbvuI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DD26C-156D-6346-AC59-80E2456EC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-1847"/>
          <a:stretch/>
        </p:blipFill>
        <p:spPr>
          <a:xfrm>
            <a:off x="213662" y="2079008"/>
            <a:ext cx="7649762" cy="1833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3EAC0-40C7-A742-9511-33EE83EFB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2" y="4309780"/>
            <a:ext cx="11499843" cy="88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C8997-688B-0D4A-8E21-0CCA96984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62" y="5160374"/>
            <a:ext cx="11704342" cy="837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A6B017-1097-4845-B5F3-DD6E17218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62" y="508491"/>
            <a:ext cx="7901553" cy="16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95B3F-399D-DC49-B08A-A4E22D2441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0" t="1294" r="1685" b="-1294"/>
          <a:stretch/>
        </p:blipFill>
        <p:spPr>
          <a:xfrm>
            <a:off x="8347308" y="1156882"/>
            <a:ext cx="3149000" cy="31424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4FEAE-3417-CB49-9D09-1AD990E6DE39}"/>
              </a:ext>
            </a:extLst>
          </p:cNvPr>
          <p:cNvSpPr/>
          <p:nvPr/>
        </p:nvSpPr>
        <p:spPr>
          <a:xfrm>
            <a:off x="213662" y="4481009"/>
            <a:ext cx="8599034" cy="292408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5DA94-64C6-F74B-A6BB-B890FC48967A}"/>
              </a:ext>
            </a:extLst>
          </p:cNvPr>
          <p:cNvSpPr/>
          <p:nvPr/>
        </p:nvSpPr>
        <p:spPr>
          <a:xfrm>
            <a:off x="273996" y="5336646"/>
            <a:ext cx="11222312" cy="364471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19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mobile.reuters.com</a:t>
            </a:r>
            <a:r>
              <a:rPr lang="en-US" sz="1100" dirty="0">
                <a:solidFill>
                  <a:srgbClr val="0070C0"/>
                </a:solidFill>
              </a:rPr>
              <a:t>/article/amp/idUSKBN29U03X?fbclid=IwAR21TWGcg0hylxQ1-gyzkG--u3LATH6d2zEc8lUuMVqE400VXYpcLERbvuI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F3C8E-B855-C54B-A688-5CE49FB8C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58" y="1362880"/>
            <a:ext cx="4926088" cy="5437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2DCC2-0475-CB45-BD09-D87CF7D08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55035"/>
            <a:ext cx="5280912" cy="4828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C8DC3-016D-8548-9D89-15DAC02B3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6" y="506984"/>
            <a:ext cx="11871827" cy="4939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42E3B7-6BDB-374C-AFDF-F79F996D247C}"/>
              </a:ext>
            </a:extLst>
          </p:cNvPr>
          <p:cNvCxnSpPr/>
          <p:nvPr/>
        </p:nvCxnSpPr>
        <p:spPr>
          <a:xfrm>
            <a:off x="79816" y="982296"/>
            <a:ext cx="11546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D61E956-3A96-3344-AF8B-50299C98D8D3}"/>
              </a:ext>
            </a:extLst>
          </p:cNvPr>
          <p:cNvSpPr/>
          <p:nvPr/>
        </p:nvSpPr>
        <p:spPr>
          <a:xfrm>
            <a:off x="137422" y="546973"/>
            <a:ext cx="2083264" cy="379309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2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4CAFC-DE36-1A4F-9804-D906C2E7B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69" y="456219"/>
            <a:ext cx="8487830" cy="52891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38D2A9-CD8A-CA45-9E8A-5D00C7A36807}"/>
              </a:ext>
            </a:extLst>
          </p:cNvPr>
          <p:cNvSpPr/>
          <p:nvPr/>
        </p:nvSpPr>
        <p:spPr>
          <a:xfrm>
            <a:off x="595174" y="456218"/>
            <a:ext cx="8792925" cy="5340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42CEB1-9F02-A44B-AB29-AB56A031D4F1}"/>
              </a:ext>
            </a:extLst>
          </p:cNvPr>
          <p:cNvCxnSpPr>
            <a:cxnSpLocks/>
          </p:cNvCxnSpPr>
          <p:nvPr/>
        </p:nvCxnSpPr>
        <p:spPr>
          <a:xfrm>
            <a:off x="1060177" y="1830130"/>
            <a:ext cx="81026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2ECAD-71F5-9E47-A556-6AE503B00612}"/>
              </a:ext>
            </a:extLst>
          </p:cNvPr>
          <p:cNvCxnSpPr>
            <a:cxnSpLocks/>
          </p:cNvCxnSpPr>
          <p:nvPr/>
        </p:nvCxnSpPr>
        <p:spPr>
          <a:xfrm>
            <a:off x="1060177" y="2191184"/>
            <a:ext cx="3988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ABC10-E865-AE45-A89A-96F5B54A6226}"/>
              </a:ext>
            </a:extLst>
          </p:cNvPr>
          <p:cNvCxnSpPr>
            <a:cxnSpLocks/>
          </p:cNvCxnSpPr>
          <p:nvPr/>
        </p:nvCxnSpPr>
        <p:spPr>
          <a:xfrm>
            <a:off x="7512722" y="2568871"/>
            <a:ext cx="166208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697B50-E7E3-AB4A-9A48-B3BDEE4E232F}"/>
              </a:ext>
            </a:extLst>
          </p:cNvPr>
          <p:cNvCxnSpPr>
            <a:cxnSpLocks/>
          </p:cNvCxnSpPr>
          <p:nvPr/>
        </p:nvCxnSpPr>
        <p:spPr>
          <a:xfrm>
            <a:off x="1060177" y="2954004"/>
            <a:ext cx="808938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F5731-0F1E-894F-9179-9F113AAB9191}"/>
              </a:ext>
            </a:extLst>
          </p:cNvPr>
          <p:cNvCxnSpPr>
            <a:cxnSpLocks/>
          </p:cNvCxnSpPr>
          <p:nvPr/>
        </p:nvCxnSpPr>
        <p:spPr>
          <a:xfrm>
            <a:off x="1004389" y="4047308"/>
            <a:ext cx="808938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CFD53-77ED-E346-9C75-BC248F5C6362}"/>
              </a:ext>
            </a:extLst>
          </p:cNvPr>
          <p:cNvCxnSpPr>
            <a:cxnSpLocks/>
          </p:cNvCxnSpPr>
          <p:nvPr/>
        </p:nvCxnSpPr>
        <p:spPr>
          <a:xfrm>
            <a:off x="1004389" y="4497883"/>
            <a:ext cx="808938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EEAD5-3D8D-5148-A8DB-B8C42F511CB0}"/>
              </a:ext>
            </a:extLst>
          </p:cNvPr>
          <p:cNvCxnSpPr>
            <a:cxnSpLocks/>
          </p:cNvCxnSpPr>
          <p:nvPr/>
        </p:nvCxnSpPr>
        <p:spPr>
          <a:xfrm>
            <a:off x="1004389" y="5226752"/>
            <a:ext cx="76360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7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aking hands with a military person&#10;&#10;Description automatically generated with low confidence">
            <a:extLst>
              <a:ext uri="{FF2B5EF4-FFF2-40B4-BE49-F238E27FC236}">
                <a16:creationId xmlns:a16="http://schemas.microsoft.com/office/drawing/2014/main" id="{22287533-28F3-1F4D-920B-7E21AEE88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7469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7" name="Freeform: Shape 16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3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21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FB5506-344D-944F-8F05-1E98DC8045B0}"/>
              </a:ext>
            </a:extLst>
          </p:cNvPr>
          <p:cNvSpPr txBox="1"/>
          <p:nvPr/>
        </p:nvSpPr>
        <p:spPr>
          <a:xfrm>
            <a:off x="255053" y="515130"/>
            <a:ext cx="33638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bg1"/>
                </a:solidFill>
              </a:rPr>
              <a:t>Have nothing to do with the fruitless deeds of darkness,</a:t>
            </a:r>
          </a:p>
          <a:p>
            <a:r>
              <a:rPr lang="en-US" sz="2100" i="1" dirty="0">
                <a:solidFill>
                  <a:schemeClr val="bg1"/>
                </a:solidFill>
              </a:rPr>
              <a:t>but rather expose them… </a:t>
            </a:r>
          </a:p>
          <a:p>
            <a:endParaRPr lang="en-US" sz="2100" i="1" dirty="0">
              <a:solidFill>
                <a:schemeClr val="bg1"/>
              </a:solidFill>
            </a:endParaRPr>
          </a:p>
          <a:p>
            <a:r>
              <a:rPr lang="en-US" sz="2100" i="1" dirty="0">
                <a:solidFill>
                  <a:schemeClr val="bg1"/>
                </a:solidFill>
              </a:rPr>
              <a:t>Everything exposed by the light becomes visible –</a:t>
            </a:r>
          </a:p>
          <a:p>
            <a:r>
              <a:rPr lang="en-US" sz="2100" i="1" dirty="0">
                <a:solidFill>
                  <a:schemeClr val="bg1"/>
                </a:solidFill>
              </a:rPr>
              <a:t>That is why it is said: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100" i="1" dirty="0">
                <a:solidFill>
                  <a:schemeClr val="bg1"/>
                </a:solidFill>
              </a:rPr>
              <a:t>‘</a:t>
            </a:r>
            <a:r>
              <a:rPr lang="en-US" sz="2100" b="1" i="1" dirty="0">
                <a:solidFill>
                  <a:schemeClr val="bg1"/>
                </a:solidFill>
              </a:rPr>
              <a:t>Wake up, sleeper</a:t>
            </a:r>
            <a:r>
              <a:rPr lang="en-US" sz="2100" i="1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en-US" sz="2100" b="1" i="1" dirty="0">
                <a:solidFill>
                  <a:schemeClr val="bg1"/>
                </a:solidFill>
              </a:rPr>
              <a:t>Rise from the dead,</a:t>
            </a:r>
          </a:p>
          <a:p>
            <a:pPr algn="just"/>
            <a:r>
              <a:rPr lang="en-US" sz="2100" b="1" i="1" dirty="0">
                <a:solidFill>
                  <a:schemeClr val="bg1"/>
                </a:solidFill>
              </a:rPr>
              <a:t>and Christ will shine on you</a:t>
            </a:r>
            <a:r>
              <a:rPr lang="en-US" sz="2100" i="1" dirty="0">
                <a:solidFill>
                  <a:schemeClr val="bg1"/>
                </a:solidFill>
              </a:rPr>
              <a:t>.’</a:t>
            </a:r>
          </a:p>
          <a:p>
            <a:pPr algn="just"/>
            <a:endParaRPr lang="en-US" sz="2100" i="1" dirty="0">
              <a:solidFill>
                <a:schemeClr val="bg1"/>
              </a:solidFill>
            </a:endParaRPr>
          </a:p>
          <a:p>
            <a:pPr algn="just"/>
            <a:r>
              <a:rPr lang="en-US" sz="2100" i="1" dirty="0">
                <a:solidFill>
                  <a:schemeClr val="bg1"/>
                </a:solidFill>
              </a:rPr>
              <a:t>Be careful  then on how you live – not as unwise but as wise, making the most of every opportunity because the days are evil.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8665E-ACFF-0943-A73C-FC49AA1B53D5}"/>
              </a:ext>
            </a:extLst>
          </p:cNvPr>
          <p:cNvSpPr txBox="1"/>
          <p:nvPr/>
        </p:nvSpPr>
        <p:spPr>
          <a:xfrm>
            <a:off x="-66262" y="290786"/>
            <a:ext cx="1258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“</a:t>
            </a:r>
            <a:r>
              <a:rPr lang="en-US" sz="56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CA06C7-5333-8B4C-87C9-6A51907D5BDD}"/>
              </a:ext>
            </a:extLst>
          </p:cNvPr>
          <p:cNvSpPr txBox="1"/>
          <p:nvPr/>
        </p:nvSpPr>
        <p:spPr>
          <a:xfrm>
            <a:off x="2173002" y="5730695"/>
            <a:ext cx="125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3127BB-6105-A046-887F-B16497C57E60}"/>
              </a:ext>
            </a:extLst>
          </p:cNvPr>
          <p:cNvSpPr txBox="1"/>
          <p:nvPr/>
        </p:nvSpPr>
        <p:spPr>
          <a:xfrm>
            <a:off x="2043941" y="6104196"/>
            <a:ext cx="20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EPHESIANS: 5: 1 - 15</a:t>
            </a:r>
          </a:p>
        </p:txBody>
      </p:sp>
    </p:spTree>
    <p:extLst>
      <p:ext uri="{BB962C8B-B14F-4D97-AF65-F5344CB8AC3E}">
        <p14:creationId xmlns:p14="http://schemas.microsoft.com/office/powerpoint/2010/main" val="114840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3</a:t>
            </a:fld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17235" y="6420954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A34B4-6057-1F4E-8211-0CBD6863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681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8EAC1-77FC-9E41-83FC-99772264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40" y="0"/>
            <a:ext cx="5737860" cy="6115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4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EEA694-B498-1D4C-802E-20B425E49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54"/>
          <a:stretch/>
        </p:blipFill>
        <p:spPr>
          <a:xfrm>
            <a:off x="381476" y="295800"/>
            <a:ext cx="5244154" cy="24448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381476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B5E2D-4046-394B-B380-D540706FC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700" y="522398"/>
            <a:ext cx="5880304" cy="584679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A7E690-9BFF-6344-8FAF-938F6AFED38D}"/>
              </a:ext>
            </a:extLst>
          </p:cNvPr>
          <p:cNvSpPr/>
          <p:nvPr/>
        </p:nvSpPr>
        <p:spPr>
          <a:xfrm>
            <a:off x="9777922" y="2108200"/>
            <a:ext cx="998752" cy="3651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D87F28-A2F7-0844-90F4-59D21912CA11}"/>
              </a:ext>
            </a:extLst>
          </p:cNvPr>
          <p:cNvSpPr/>
          <p:nvPr/>
        </p:nvSpPr>
        <p:spPr>
          <a:xfrm>
            <a:off x="8742148" y="2108200"/>
            <a:ext cx="998752" cy="3651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917F15-D5AA-7145-8496-0B2CAA027C9C}"/>
              </a:ext>
            </a:extLst>
          </p:cNvPr>
          <p:cNvSpPr/>
          <p:nvPr/>
        </p:nvSpPr>
        <p:spPr>
          <a:xfrm>
            <a:off x="9740900" y="3694002"/>
            <a:ext cx="998752" cy="3651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C9EA9B-2468-E441-8667-F71A766073DB}"/>
              </a:ext>
            </a:extLst>
          </p:cNvPr>
          <p:cNvSpPr/>
          <p:nvPr/>
        </p:nvSpPr>
        <p:spPr>
          <a:xfrm>
            <a:off x="6096000" y="2959100"/>
            <a:ext cx="4450404" cy="421534"/>
          </a:xfrm>
          <a:prstGeom prst="rect">
            <a:avLst/>
          </a:prstGeom>
          <a:solidFill>
            <a:srgbClr val="FFFF00">
              <a:alpha val="99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7ADA48-A7C4-CB40-80A1-4EA11BDAF71F}"/>
              </a:ext>
            </a:extLst>
          </p:cNvPr>
          <p:cNvCxnSpPr>
            <a:cxnSpLocks/>
          </p:cNvCxnSpPr>
          <p:nvPr/>
        </p:nvCxnSpPr>
        <p:spPr>
          <a:xfrm>
            <a:off x="6096000" y="3380634"/>
            <a:ext cx="4450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A2C02-3B77-4945-859A-73560ECCD7E3}"/>
              </a:ext>
            </a:extLst>
          </p:cNvPr>
          <p:cNvCxnSpPr>
            <a:cxnSpLocks/>
          </p:cNvCxnSpPr>
          <p:nvPr/>
        </p:nvCxnSpPr>
        <p:spPr>
          <a:xfrm>
            <a:off x="6096000" y="3178471"/>
            <a:ext cx="44504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3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5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81301" y="6369196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BCEBC0-2A9F-AB4E-9941-02AB6625B25D}"/>
              </a:ext>
            </a:extLst>
          </p:cNvPr>
          <p:cNvGrpSpPr/>
          <p:nvPr/>
        </p:nvGrpSpPr>
        <p:grpSpPr>
          <a:xfrm>
            <a:off x="370911" y="795131"/>
            <a:ext cx="7013597" cy="4542254"/>
            <a:chOff x="6047526" y="1261814"/>
            <a:chExt cx="5908982" cy="39563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1F5C88-15CE-6A4C-8186-57A5B77FE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7526" y="1261814"/>
              <a:ext cx="5908982" cy="3956301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886406-6379-264A-A382-966220143A41}"/>
                </a:ext>
              </a:extLst>
            </p:cNvPr>
            <p:cNvCxnSpPr>
              <a:cxnSpLocks/>
            </p:cNvCxnSpPr>
            <p:nvPr/>
          </p:nvCxnSpPr>
          <p:spPr>
            <a:xfrm>
              <a:off x="7822924" y="4362450"/>
              <a:ext cx="38671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EBCF56-611E-DD46-BDA3-9603AAB7A8C6}"/>
                </a:ext>
              </a:extLst>
            </p:cNvPr>
            <p:cNvCxnSpPr>
              <a:cxnSpLocks/>
            </p:cNvCxnSpPr>
            <p:nvPr/>
          </p:nvCxnSpPr>
          <p:spPr>
            <a:xfrm>
              <a:off x="6178321" y="4610100"/>
              <a:ext cx="5291489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F233C1-B4AE-CC48-BB81-1B6C493F5EB1}"/>
                </a:ext>
              </a:extLst>
            </p:cNvPr>
            <p:cNvCxnSpPr>
              <a:cxnSpLocks/>
            </p:cNvCxnSpPr>
            <p:nvPr/>
          </p:nvCxnSpPr>
          <p:spPr>
            <a:xfrm>
              <a:off x="6178321" y="4857750"/>
              <a:ext cx="551175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2B5A87-4832-A64C-8363-37D61CF4DFAE}"/>
                </a:ext>
              </a:extLst>
            </p:cNvPr>
            <p:cNvCxnSpPr>
              <a:cxnSpLocks/>
            </p:cNvCxnSpPr>
            <p:nvPr/>
          </p:nvCxnSpPr>
          <p:spPr>
            <a:xfrm>
              <a:off x="6140221" y="5122865"/>
              <a:ext cx="273045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74DE7C-E0CF-7440-BB5D-E472FF25CEDC}"/>
                </a:ext>
              </a:extLst>
            </p:cNvPr>
            <p:cNvCxnSpPr>
              <a:cxnSpLocks/>
            </p:cNvCxnSpPr>
            <p:nvPr/>
          </p:nvCxnSpPr>
          <p:spPr>
            <a:xfrm>
              <a:off x="6095747" y="2813066"/>
              <a:ext cx="554985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50E8324-AF44-1A4C-90B7-2F2232D61C7C}"/>
                </a:ext>
              </a:extLst>
            </p:cNvPr>
            <p:cNvCxnSpPr>
              <a:cxnSpLocks/>
            </p:cNvCxnSpPr>
            <p:nvPr/>
          </p:nvCxnSpPr>
          <p:spPr>
            <a:xfrm>
              <a:off x="6095747" y="3069723"/>
              <a:ext cx="554985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1707CE-422B-1848-A546-4E0C86DDA8CE}"/>
                </a:ext>
              </a:extLst>
            </p:cNvPr>
            <p:cNvCxnSpPr>
              <a:cxnSpLocks/>
            </p:cNvCxnSpPr>
            <p:nvPr/>
          </p:nvCxnSpPr>
          <p:spPr>
            <a:xfrm>
              <a:off x="8570051" y="2548508"/>
              <a:ext cx="316614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F3C08-1DA4-5149-9779-2653E6CD2A29}"/>
              </a:ext>
            </a:extLst>
          </p:cNvPr>
          <p:cNvSpPr txBox="1"/>
          <p:nvPr/>
        </p:nvSpPr>
        <p:spPr>
          <a:xfrm>
            <a:off x="7372038" y="2176003"/>
            <a:ext cx="4463889" cy="212365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“…send a communication to the user to </a:t>
            </a:r>
            <a:r>
              <a:rPr lang="en-US" sz="2200" b="1" i="1" dirty="0">
                <a:solidFill>
                  <a:schemeClr val="bg1"/>
                </a:solidFill>
              </a:rPr>
              <a:t>enhance his awareness to behavioral rules </a:t>
            </a:r>
            <a:r>
              <a:rPr lang="en-US" sz="2200" i="1" dirty="0">
                <a:solidFill>
                  <a:schemeClr val="bg1"/>
                </a:solidFill>
              </a:rPr>
              <a:t>during pandemic, </a:t>
            </a:r>
            <a:r>
              <a:rPr lang="en-US" sz="2200" b="1" i="1" dirty="0">
                <a:solidFill>
                  <a:schemeClr val="bg1"/>
                </a:solidFill>
              </a:rPr>
              <a:t>to come and be vaccinated</a:t>
            </a:r>
            <a:r>
              <a:rPr lang="en-US" sz="2200" i="1" dirty="0">
                <a:solidFill>
                  <a:schemeClr val="bg1"/>
                </a:solidFill>
              </a:rPr>
              <a:t>, to avoid certain locations, which are at high risk of contagion.”</a:t>
            </a:r>
          </a:p>
        </p:txBody>
      </p:sp>
    </p:spTree>
    <p:extLst>
      <p:ext uri="{BB962C8B-B14F-4D97-AF65-F5344CB8AC3E}">
        <p14:creationId xmlns:p14="http://schemas.microsoft.com/office/powerpoint/2010/main" val="79302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6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28" y="6516411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381476" y="6369196"/>
            <a:ext cx="70135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www.wa.gov.au</a:t>
            </a:r>
            <a:r>
              <a:rPr lang="en-US" sz="1100" dirty="0">
                <a:solidFill>
                  <a:srgbClr val="0070C0"/>
                </a:solidFill>
              </a:rPr>
              <a:t>/</a:t>
            </a:r>
            <a:r>
              <a:rPr lang="en-US" sz="1100" dirty="0" err="1">
                <a:solidFill>
                  <a:srgbClr val="0070C0"/>
                </a:solidFill>
              </a:rPr>
              <a:t>organisation</a:t>
            </a:r>
            <a:r>
              <a:rPr lang="en-US" sz="1100" dirty="0">
                <a:solidFill>
                  <a:srgbClr val="0070C0"/>
                </a:solidFill>
              </a:rPr>
              <a:t>/department-of-the-premier-and-cabinet/covid-19-coronavirus-g2g-now-frequently-asked-questions?fbclid=IwAR0WgFPfdYcclGzXmIzJYBn5G49lYLuhYPeo76V9byWuOFNFDKrz3nZm3oc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676EDC-0499-4043-972E-3A777B06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7729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CC385-2D32-494C-BDB3-266EFFAA4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32" y="1829144"/>
            <a:ext cx="7920659" cy="45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7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28" y="6516411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7248939" y="5378222"/>
            <a:ext cx="4669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www.wa.gov.au</a:t>
            </a:r>
            <a:r>
              <a:rPr lang="en-US" sz="1100" dirty="0">
                <a:solidFill>
                  <a:srgbClr val="0070C0"/>
                </a:solidFill>
              </a:rPr>
              <a:t>/</a:t>
            </a:r>
            <a:r>
              <a:rPr lang="en-US" sz="1100" dirty="0" err="1">
                <a:solidFill>
                  <a:srgbClr val="0070C0"/>
                </a:solidFill>
              </a:rPr>
              <a:t>organisation</a:t>
            </a:r>
            <a:r>
              <a:rPr lang="en-US" sz="1100" dirty="0">
                <a:solidFill>
                  <a:srgbClr val="0070C0"/>
                </a:solidFill>
              </a:rPr>
              <a:t>/department-of-the-premier-and-cabinet/covid-19-coronavirus-g2g-now-frequently-asked-questions?fbclid=IwAR0WgFPfdYcclGzXmIzJYBn5G49lYLuhYPeo76V9byWuOFNFDKrz3nZm3oc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676EDC-0499-4043-972E-3A777B06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979"/>
            <a:ext cx="6564795" cy="99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82A15-8C0C-6D43-BF25-252070714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8286"/>
            <a:ext cx="7013597" cy="58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8</a:t>
            </a:fld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28" y="6516411"/>
            <a:ext cx="973396" cy="166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7248939" y="5378222"/>
            <a:ext cx="46690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www.wa.gov.au</a:t>
            </a:r>
            <a:r>
              <a:rPr lang="en-US" sz="1100" dirty="0">
                <a:solidFill>
                  <a:srgbClr val="0070C0"/>
                </a:solidFill>
              </a:rPr>
              <a:t>/</a:t>
            </a:r>
            <a:r>
              <a:rPr lang="en-US" sz="1100" dirty="0" err="1">
                <a:solidFill>
                  <a:srgbClr val="0070C0"/>
                </a:solidFill>
              </a:rPr>
              <a:t>organisation</a:t>
            </a:r>
            <a:r>
              <a:rPr lang="en-US" sz="1100" dirty="0">
                <a:solidFill>
                  <a:srgbClr val="0070C0"/>
                </a:solidFill>
              </a:rPr>
              <a:t>/department-of-the-premier-and-cabinet/covid-19-coronavirus-g2g-now-frequently-asked-questions?fbclid=IwAR0WgFPfdYcclGzXmIzJYBn5G49lYLuhYPeo76V9byWuOFNFDKrz3nZm3oc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676EDC-0499-4043-972E-3A777B06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979"/>
            <a:ext cx="6564795" cy="998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6C1B8-BCA8-034A-B3EB-5EB5AE2AF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5329"/>
            <a:ext cx="6718852" cy="3779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F4687-CC1A-484F-8A0D-0E18154AA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45236"/>
            <a:ext cx="6849244" cy="24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CDFDB1-03A0-3D40-86E5-23733611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8" y="1140266"/>
            <a:ext cx="6232939" cy="41058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1B8B45-1583-614A-B148-3886842F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804" y="6317439"/>
            <a:ext cx="2743200" cy="365125"/>
          </a:xfrm>
        </p:spPr>
        <p:txBody>
          <a:bodyPr/>
          <a:lstStyle/>
          <a:p>
            <a:fld id="{C85AE89E-055F-4A40-8597-B789B9AA2259}" type="slidenum">
              <a:rPr lang="en-US" sz="1600" smtClean="0"/>
              <a:t>9</a:t>
            </a:fld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EBFEA0-D7B8-F148-A921-F7915D5F509D}"/>
              </a:ext>
            </a:extLst>
          </p:cNvPr>
          <p:cNvSpPr txBox="1"/>
          <p:nvPr/>
        </p:nvSpPr>
        <p:spPr>
          <a:xfrm>
            <a:off x="5817235" y="6420954"/>
            <a:ext cx="7013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https://</a:t>
            </a:r>
            <a:r>
              <a:rPr lang="en-US" sz="1100" dirty="0" err="1">
                <a:solidFill>
                  <a:srgbClr val="0070C0"/>
                </a:solidFill>
              </a:rPr>
              <a:t>patentimages.storage.googleapis.com</a:t>
            </a:r>
            <a:r>
              <a:rPr lang="en-US" sz="1100" dirty="0">
                <a:solidFill>
                  <a:srgbClr val="0070C0"/>
                </a:solidFill>
              </a:rPr>
              <a:t>/04/24/12/7c8e8238f4ae9d/US20210082583A1.pdf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34CEB-6DB8-584D-BF17-ADE698FDA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807255-B03E-464E-9E9E-D37759DD2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03"/>
          <a:stretch/>
        </p:blipFill>
        <p:spPr>
          <a:xfrm>
            <a:off x="5910550" y="1357781"/>
            <a:ext cx="6232939" cy="309053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E73CAF9-B080-2B47-AA8F-35D13956136B}"/>
              </a:ext>
            </a:extLst>
          </p:cNvPr>
          <p:cNvSpPr/>
          <p:nvPr/>
        </p:nvSpPr>
        <p:spPr>
          <a:xfrm>
            <a:off x="3511244" y="3212421"/>
            <a:ext cx="1970548" cy="7277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D7DF2-AB7C-E848-8F83-27628DD56764}"/>
              </a:ext>
            </a:extLst>
          </p:cNvPr>
          <p:cNvCxnSpPr>
            <a:cxnSpLocks/>
          </p:cNvCxnSpPr>
          <p:nvPr/>
        </p:nvCxnSpPr>
        <p:spPr>
          <a:xfrm>
            <a:off x="6096000" y="1869886"/>
            <a:ext cx="572493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0CECF2-FAF5-134D-9332-D9EB603AE2C0}"/>
              </a:ext>
            </a:extLst>
          </p:cNvPr>
          <p:cNvCxnSpPr>
            <a:cxnSpLocks/>
          </p:cNvCxnSpPr>
          <p:nvPr/>
        </p:nvCxnSpPr>
        <p:spPr>
          <a:xfrm>
            <a:off x="9174804" y="1614714"/>
            <a:ext cx="26461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2F86FD-85F5-804E-A2EC-67EB8324D4A2}"/>
              </a:ext>
            </a:extLst>
          </p:cNvPr>
          <p:cNvCxnSpPr>
            <a:cxnSpLocks/>
          </p:cNvCxnSpPr>
          <p:nvPr/>
        </p:nvCxnSpPr>
        <p:spPr>
          <a:xfrm>
            <a:off x="7832035" y="2403218"/>
            <a:ext cx="3988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6C66C3-573C-E84D-9F07-EE31CB75EAC4}"/>
              </a:ext>
            </a:extLst>
          </p:cNvPr>
          <p:cNvCxnSpPr>
            <a:cxnSpLocks/>
          </p:cNvCxnSpPr>
          <p:nvPr/>
        </p:nvCxnSpPr>
        <p:spPr>
          <a:xfrm>
            <a:off x="7832035" y="2648383"/>
            <a:ext cx="3988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76FB31-0F17-AE45-A849-5296F8C6CA7C}"/>
              </a:ext>
            </a:extLst>
          </p:cNvPr>
          <p:cNvCxnSpPr>
            <a:cxnSpLocks/>
          </p:cNvCxnSpPr>
          <p:nvPr/>
        </p:nvCxnSpPr>
        <p:spPr>
          <a:xfrm>
            <a:off x="6069496" y="2927500"/>
            <a:ext cx="57514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CF6460-C7F4-9B43-AAE0-E2C936F712DD}"/>
              </a:ext>
            </a:extLst>
          </p:cNvPr>
          <p:cNvCxnSpPr>
            <a:cxnSpLocks/>
          </p:cNvCxnSpPr>
          <p:nvPr/>
        </p:nvCxnSpPr>
        <p:spPr>
          <a:xfrm>
            <a:off x="6069495" y="3212421"/>
            <a:ext cx="57514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358F7F-D271-9541-A49B-B6628B624C75}"/>
              </a:ext>
            </a:extLst>
          </p:cNvPr>
          <p:cNvCxnSpPr>
            <a:cxnSpLocks/>
          </p:cNvCxnSpPr>
          <p:nvPr/>
        </p:nvCxnSpPr>
        <p:spPr>
          <a:xfrm>
            <a:off x="6069494" y="3490719"/>
            <a:ext cx="325453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3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645</Words>
  <Application>Microsoft Macintosh PowerPoint</Application>
  <PresentationFormat>Widescreen</PresentationFormat>
  <Paragraphs>95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 Nile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Kingston</dc:creator>
  <cp:lastModifiedBy>Karen Kingston</cp:lastModifiedBy>
  <cp:revision>92</cp:revision>
  <cp:lastPrinted>2021-10-08T06:48:11Z</cp:lastPrinted>
  <dcterms:created xsi:type="dcterms:W3CDTF">2021-09-27T17:38:05Z</dcterms:created>
  <dcterms:modified xsi:type="dcterms:W3CDTF">2021-10-11T18:53:53Z</dcterms:modified>
</cp:coreProperties>
</file>